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256" r:id="rId2"/>
    <p:sldId id="304" r:id="rId3"/>
    <p:sldId id="278" r:id="rId4"/>
    <p:sldId id="257" r:id="rId5"/>
    <p:sldId id="258" r:id="rId6"/>
    <p:sldId id="259" r:id="rId7"/>
    <p:sldId id="279" r:id="rId8"/>
    <p:sldId id="260" r:id="rId9"/>
    <p:sldId id="262" r:id="rId10"/>
    <p:sldId id="296" r:id="rId11"/>
    <p:sldId id="280" r:id="rId12"/>
    <p:sldId id="263" r:id="rId13"/>
    <p:sldId id="264" r:id="rId14"/>
    <p:sldId id="265" r:id="rId15"/>
    <p:sldId id="266" r:id="rId16"/>
    <p:sldId id="281" r:id="rId17"/>
    <p:sldId id="267" r:id="rId18"/>
    <p:sldId id="293" r:id="rId19"/>
    <p:sldId id="268" r:id="rId20"/>
    <p:sldId id="269" r:id="rId21"/>
    <p:sldId id="270" r:id="rId22"/>
    <p:sldId id="271" r:id="rId23"/>
    <p:sldId id="272" r:id="rId24"/>
    <p:sldId id="273" r:id="rId25"/>
    <p:sldId id="274" r:id="rId26"/>
    <p:sldId id="275" r:id="rId27"/>
    <p:sldId id="276" r:id="rId28"/>
    <p:sldId id="306" r:id="rId29"/>
    <p:sldId id="305" r:id="rId30"/>
    <p:sldId id="307" r:id="rId31"/>
    <p:sldId id="308" r:id="rId32"/>
    <p:sldId id="282" r:id="rId33"/>
    <p:sldId id="277" r:id="rId34"/>
    <p:sldId id="283" r:id="rId35"/>
    <p:sldId id="284" r:id="rId36"/>
    <p:sldId id="285" r:id="rId37"/>
    <p:sldId id="286" r:id="rId38"/>
    <p:sldId id="287" r:id="rId39"/>
    <p:sldId id="288" r:id="rId40"/>
    <p:sldId id="294" r:id="rId41"/>
    <p:sldId id="289" r:id="rId42"/>
    <p:sldId id="290" r:id="rId43"/>
    <p:sldId id="309" r:id="rId44"/>
    <p:sldId id="291" r:id="rId45"/>
    <p:sldId id="292" r:id="rId46"/>
    <p:sldId id="303" r:id="rId47"/>
    <p:sldId id="298" r:id="rId48"/>
    <p:sldId id="299" r:id="rId49"/>
    <p:sldId id="300" r:id="rId50"/>
    <p:sldId id="301" r:id="rId51"/>
    <p:sldId id="302" r:id="rId52"/>
    <p:sldId id="295" r:id="rId53"/>
    <p:sldId id="297" r:id="rId54"/>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BD2"/>
    <a:srgbClr val="2C5BC4"/>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snapVertSplitter="1" vertBarState="minimized" horzBarState="maximized">
    <p:restoredLeft sz="15620"/>
    <p:restoredTop sz="94660"/>
  </p:normalViewPr>
  <p:slideViewPr>
    <p:cSldViewPr>
      <p:cViewPr varScale="1">
        <p:scale>
          <a:sx n="75" d="100"/>
          <a:sy n="75" d="100"/>
        </p:scale>
        <p:origin x="-998" y="-86"/>
      </p:cViewPr>
      <p:guideLst>
        <p:guide orient="horz" pos="2160"/>
        <p:guide pos="2880"/>
      </p:guideLst>
    </p:cSldViewPr>
  </p:slideViewPr>
  <p:notesTextViewPr>
    <p:cViewPr>
      <p:scale>
        <a:sx n="1" d="1"/>
        <a:sy n="1" d="1"/>
      </p:scale>
      <p:origin x="0" y="0"/>
    </p:cViewPr>
  </p:notesTextViewPr>
  <p:sorterViewPr>
    <p:cViewPr>
      <p:scale>
        <a:sx n="66" d="100"/>
        <a:sy n="66" d="100"/>
      </p:scale>
      <p:origin x="0" y="4675"/>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2B106B7-CCA0-4B39-B32C-0849A5FFC99B}" type="datetimeFigureOut">
              <a:rPr lang="fr-FR" smtClean="0"/>
              <a:pPr/>
              <a:t>16/03/2017</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B0BDDF7-735B-47D6-BB4B-4ECA582F2936}" type="slidenum">
              <a:rPr lang="fr-FR" smtClean="0"/>
              <a:pPr/>
              <a:t>‹N°›</a:t>
            </a:fld>
            <a:endParaRPr lang="fr-FR"/>
          </a:p>
        </p:txBody>
      </p:sp>
    </p:spTree>
    <p:extLst>
      <p:ext uri="{BB962C8B-B14F-4D97-AF65-F5344CB8AC3E}">
        <p14:creationId xmlns="" xmlns:p14="http://schemas.microsoft.com/office/powerpoint/2010/main" val="23238247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8B0BDDF7-735B-47D6-BB4B-4ECA582F2936}" type="slidenum">
              <a:rPr lang="fr-FR" smtClean="0"/>
              <a:pPr/>
              <a:t>45</a:t>
            </a:fld>
            <a:endParaRPr lang="fr-FR"/>
          </a:p>
        </p:txBody>
      </p:sp>
    </p:spTree>
    <p:extLst>
      <p:ext uri="{BB962C8B-B14F-4D97-AF65-F5344CB8AC3E}">
        <p14:creationId xmlns="" xmlns:p14="http://schemas.microsoft.com/office/powerpoint/2010/main" val="19339285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Tree>
    <p:extLst>
      <p:ext uri="{BB962C8B-B14F-4D97-AF65-F5344CB8AC3E}">
        <p14:creationId xmlns="" xmlns:p14="http://schemas.microsoft.com/office/powerpoint/2010/main" val="17464904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fld id="{717820DB-291D-4791-A33C-2CC39FC2039B}" type="datetimeFigureOut">
              <a:rPr lang="fr-FR" smtClean="0"/>
              <a:pPr/>
              <a:t>16/03/2017</a:t>
            </a:fld>
            <a:endParaRPr lang="fr-F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p>
            <a:fld id="{11B24F44-A8BC-44B3-9A3E-F1EB16A14705}" type="slidenum">
              <a:rPr lang="fr-FR" smtClean="0"/>
              <a:pPr/>
              <a:t>‹N°›</a:t>
            </a:fld>
            <a:endParaRPr lang="fr-FR"/>
          </a:p>
        </p:txBody>
      </p:sp>
    </p:spTree>
    <p:extLst>
      <p:ext uri="{BB962C8B-B14F-4D97-AF65-F5344CB8AC3E}">
        <p14:creationId xmlns="" xmlns:p14="http://schemas.microsoft.com/office/powerpoint/2010/main" val="23571694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fld id="{717820DB-291D-4791-A33C-2CC39FC2039B}" type="datetimeFigureOut">
              <a:rPr lang="fr-FR" smtClean="0"/>
              <a:pPr/>
              <a:t>16/03/2017</a:t>
            </a:fld>
            <a:endParaRPr lang="fr-F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p>
            <a:fld id="{11B24F44-A8BC-44B3-9A3E-F1EB16A14705}" type="slidenum">
              <a:rPr lang="fr-FR" smtClean="0"/>
              <a:pPr/>
              <a:t>‹N°›</a:t>
            </a:fld>
            <a:endParaRPr lang="fr-FR"/>
          </a:p>
        </p:txBody>
      </p:sp>
    </p:spTree>
    <p:extLst>
      <p:ext uri="{BB962C8B-B14F-4D97-AF65-F5344CB8AC3E}">
        <p14:creationId xmlns="" xmlns:p14="http://schemas.microsoft.com/office/powerpoint/2010/main" val="41702366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fld id="{717820DB-291D-4791-A33C-2CC39FC2039B}" type="datetimeFigureOut">
              <a:rPr lang="fr-FR" smtClean="0"/>
              <a:pPr/>
              <a:t>16/03/2017</a:t>
            </a:fld>
            <a:endParaRPr lang="fr-F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p>
            <a:fld id="{11B24F44-A8BC-44B3-9A3E-F1EB16A14705}" type="slidenum">
              <a:rPr lang="fr-FR" smtClean="0"/>
              <a:pPr/>
              <a:t>‹N°›</a:t>
            </a:fld>
            <a:endParaRPr lang="fr-FR"/>
          </a:p>
        </p:txBody>
      </p:sp>
    </p:spTree>
    <p:extLst>
      <p:ext uri="{BB962C8B-B14F-4D97-AF65-F5344CB8AC3E}">
        <p14:creationId xmlns="" xmlns:p14="http://schemas.microsoft.com/office/powerpoint/2010/main" val="1358873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fld id="{717820DB-291D-4791-A33C-2CC39FC2039B}" type="datetimeFigureOut">
              <a:rPr lang="fr-FR" smtClean="0"/>
              <a:pPr/>
              <a:t>16/03/2017</a:t>
            </a:fld>
            <a:endParaRPr lang="fr-F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p>
            <a:fld id="{11B24F44-A8BC-44B3-9A3E-F1EB16A14705}" type="slidenum">
              <a:rPr lang="fr-FR" smtClean="0"/>
              <a:pPr/>
              <a:t>‹N°›</a:t>
            </a:fld>
            <a:endParaRPr lang="fr-FR"/>
          </a:p>
        </p:txBody>
      </p:sp>
    </p:spTree>
    <p:extLst>
      <p:ext uri="{BB962C8B-B14F-4D97-AF65-F5344CB8AC3E}">
        <p14:creationId xmlns="" xmlns:p14="http://schemas.microsoft.com/office/powerpoint/2010/main" val="24168175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p>
            <a:fld id="{717820DB-291D-4791-A33C-2CC39FC2039B}" type="datetimeFigureOut">
              <a:rPr lang="fr-FR" smtClean="0"/>
              <a:pPr/>
              <a:t>16/03/2017</a:t>
            </a:fld>
            <a:endParaRPr lang="fr-FR"/>
          </a:p>
        </p:txBody>
      </p:sp>
      <p:sp>
        <p:nvSpPr>
          <p:cNvPr id="6" name="Espace réservé du pied de page 5"/>
          <p:cNvSpPr>
            <a:spLocks noGrp="1"/>
          </p:cNvSpPr>
          <p:nvPr>
            <p:ph type="ftr" sz="quarter" idx="11"/>
          </p:nvPr>
        </p:nvSpPr>
        <p:spPr>
          <a:xfrm>
            <a:off x="3124200" y="6356350"/>
            <a:ext cx="2895600" cy="365125"/>
          </a:xfrm>
          <a:prstGeom prst="rect">
            <a:avLst/>
          </a:prstGeom>
        </p:spPr>
        <p:txBody>
          <a:bodyPr/>
          <a:lstStyle/>
          <a:p>
            <a:endParaRPr lang="fr-FR"/>
          </a:p>
        </p:txBody>
      </p:sp>
      <p:sp>
        <p:nvSpPr>
          <p:cNvPr id="7" name="Espace réservé du numéro de diapositive 6"/>
          <p:cNvSpPr>
            <a:spLocks noGrp="1"/>
          </p:cNvSpPr>
          <p:nvPr>
            <p:ph type="sldNum" sz="quarter" idx="12"/>
          </p:nvPr>
        </p:nvSpPr>
        <p:spPr>
          <a:xfrm>
            <a:off x="6553200" y="6356350"/>
            <a:ext cx="2133600" cy="365125"/>
          </a:xfrm>
          <a:prstGeom prst="rect">
            <a:avLst/>
          </a:prstGeom>
        </p:spPr>
        <p:txBody>
          <a:bodyPr/>
          <a:lstStyle/>
          <a:p>
            <a:fld id="{11B24F44-A8BC-44B3-9A3E-F1EB16A14705}" type="slidenum">
              <a:rPr lang="fr-FR" smtClean="0"/>
              <a:pPr/>
              <a:t>‹N°›</a:t>
            </a:fld>
            <a:endParaRPr lang="fr-FR"/>
          </a:p>
        </p:txBody>
      </p:sp>
    </p:spTree>
    <p:extLst>
      <p:ext uri="{BB962C8B-B14F-4D97-AF65-F5344CB8AC3E}">
        <p14:creationId xmlns="" xmlns:p14="http://schemas.microsoft.com/office/powerpoint/2010/main" val="41166694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a:xfrm>
            <a:off x="457200" y="6356350"/>
            <a:ext cx="2133600" cy="365125"/>
          </a:xfrm>
          <a:prstGeom prst="rect">
            <a:avLst/>
          </a:prstGeom>
        </p:spPr>
        <p:txBody>
          <a:bodyPr/>
          <a:lstStyle/>
          <a:p>
            <a:fld id="{717820DB-291D-4791-A33C-2CC39FC2039B}" type="datetimeFigureOut">
              <a:rPr lang="fr-FR" smtClean="0"/>
              <a:pPr/>
              <a:t>16/03/2017</a:t>
            </a:fld>
            <a:endParaRPr lang="fr-FR"/>
          </a:p>
        </p:txBody>
      </p:sp>
      <p:sp>
        <p:nvSpPr>
          <p:cNvPr id="8" name="Espace réservé du pied de page 7"/>
          <p:cNvSpPr>
            <a:spLocks noGrp="1"/>
          </p:cNvSpPr>
          <p:nvPr>
            <p:ph type="ftr" sz="quarter" idx="11"/>
          </p:nvPr>
        </p:nvSpPr>
        <p:spPr>
          <a:xfrm>
            <a:off x="3124200" y="6356350"/>
            <a:ext cx="2895600" cy="365125"/>
          </a:xfrm>
          <a:prstGeom prst="rect">
            <a:avLst/>
          </a:prstGeom>
        </p:spPr>
        <p:txBody>
          <a:bodyPr/>
          <a:lstStyle/>
          <a:p>
            <a:endParaRPr lang="fr-FR"/>
          </a:p>
        </p:txBody>
      </p:sp>
      <p:sp>
        <p:nvSpPr>
          <p:cNvPr id="9" name="Espace réservé du numéro de diapositive 8"/>
          <p:cNvSpPr>
            <a:spLocks noGrp="1"/>
          </p:cNvSpPr>
          <p:nvPr>
            <p:ph type="sldNum" sz="quarter" idx="12"/>
          </p:nvPr>
        </p:nvSpPr>
        <p:spPr>
          <a:xfrm>
            <a:off x="6553200" y="6356350"/>
            <a:ext cx="2133600" cy="365125"/>
          </a:xfrm>
          <a:prstGeom prst="rect">
            <a:avLst/>
          </a:prstGeom>
        </p:spPr>
        <p:txBody>
          <a:bodyPr/>
          <a:lstStyle/>
          <a:p>
            <a:fld id="{11B24F44-A8BC-44B3-9A3E-F1EB16A14705}" type="slidenum">
              <a:rPr lang="fr-FR" smtClean="0"/>
              <a:pPr/>
              <a:t>‹N°›</a:t>
            </a:fld>
            <a:endParaRPr lang="fr-FR"/>
          </a:p>
        </p:txBody>
      </p:sp>
    </p:spTree>
    <p:extLst>
      <p:ext uri="{BB962C8B-B14F-4D97-AF65-F5344CB8AC3E}">
        <p14:creationId xmlns="" xmlns:p14="http://schemas.microsoft.com/office/powerpoint/2010/main" val="1759441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a:xfrm>
            <a:off x="457200" y="6356350"/>
            <a:ext cx="2133600" cy="365125"/>
          </a:xfrm>
          <a:prstGeom prst="rect">
            <a:avLst/>
          </a:prstGeom>
        </p:spPr>
        <p:txBody>
          <a:bodyPr/>
          <a:lstStyle/>
          <a:p>
            <a:fld id="{717820DB-291D-4791-A33C-2CC39FC2039B}" type="datetimeFigureOut">
              <a:rPr lang="fr-FR" smtClean="0"/>
              <a:pPr/>
              <a:t>16/03/2017</a:t>
            </a:fld>
            <a:endParaRPr lang="fr-FR"/>
          </a:p>
        </p:txBody>
      </p:sp>
      <p:sp>
        <p:nvSpPr>
          <p:cNvPr id="4" name="Espace réservé du pied de page 3"/>
          <p:cNvSpPr>
            <a:spLocks noGrp="1"/>
          </p:cNvSpPr>
          <p:nvPr>
            <p:ph type="ftr" sz="quarter" idx="11"/>
          </p:nvPr>
        </p:nvSpPr>
        <p:spPr>
          <a:xfrm>
            <a:off x="3124200" y="6356350"/>
            <a:ext cx="2895600" cy="365125"/>
          </a:xfrm>
          <a:prstGeom prst="rect">
            <a:avLst/>
          </a:prstGeom>
        </p:spPr>
        <p:txBody>
          <a:bodyPr/>
          <a:lstStyle/>
          <a:p>
            <a:endParaRPr lang="fr-FR"/>
          </a:p>
        </p:txBody>
      </p:sp>
      <p:sp>
        <p:nvSpPr>
          <p:cNvPr id="5" name="Espace réservé du numéro de diapositive 4"/>
          <p:cNvSpPr>
            <a:spLocks noGrp="1"/>
          </p:cNvSpPr>
          <p:nvPr>
            <p:ph type="sldNum" sz="quarter" idx="12"/>
          </p:nvPr>
        </p:nvSpPr>
        <p:spPr>
          <a:xfrm>
            <a:off x="6553200" y="6356350"/>
            <a:ext cx="2133600" cy="365125"/>
          </a:xfrm>
          <a:prstGeom prst="rect">
            <a:avLst/>
          </a:prstGeom>
        </p:spPr>
        <p:txBody>
          <a:bodyPr/>
          <a:lstStyle/>
          <a:p>
            <a:fld id="{11B24F44-A8BC-44B3-9A3E-F1EB16A14705}" type="slidenum">
              <a:rPr lang="fr-FR" smtClean="0"/>
              <a:pPr/>
              <a:t>‹N°›</a:t>
            </a:fld>
            <a:endParaRPr lang="fr-FR"/>
          </a:p>
        </p:txBody>
      </p:sp>
    </p:spTree>
    <p:extLst>
      <p:ext uri="{BB962C8B-B14F-4D97-AF65-F5344CB8AC3E}">
        <p14:creationId xmlns="" xmlns:p14="http://schemas.microsoft.com/office/powerpoint/2010/main" val="15401168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457200" y="6356350"/>
            <a:ext cx="2133600" cy="365125"/>
          </a:xfrm>
          <a:prstGeom prst="rect">
            <a:avLst/>
          </a:prstGeom>
        </p:spPr>
        <p:txBody>
          <a:bodyPr/>
          <a:lstStyle/>
          <a:p>
            <a:fld id="{717820DB-291D-4791-A33C-2CC39FC2039B}" type="datetimeFigureOut">
              <a:rPr lang="fr-FR" smtClean="0"/>
              <a:pPr/>
              <a:t>16/03/2017</a:t>
            </a:fld>
            <a:endParaRPr lang="fr-FR"/>
          </a:p>
        </p:txBody>
      </p:sp>
      <p:sp>
        <p:nvSpPr>
          <p:cNvPr id="3" name="Espace réservé du pied de page 2"/>
          <p:cNvSpPr>
            <a:spLocks noGrp="1"/>
          </p:cNvSpPr>
          <p:nvPr>
            <p:ph type="ftr" sz="quarter" idx="11"/>
          </p:nvPr>
        </p:nvSpPr>
        <p:spPr>
          <a:xfrm>
            <a:off x="3124200" y="6356350"/>
            <a:ext cx="2895600" cy="365125"/>
          </a:xfrm>
          <a:prstGeom prst="rect">
            <a:avLst/>
          </a:prstGeom>
        </p:spPr>
        <p:txBody>
          <a:bodyPr/>
          <a:lstStyle/>
          <a:p>
            <a:endParaRPr lang="fr-FR"/>
          </a:p>
        </p:txBody>
      </p:sp>
      <p:sp>
        <p:nvSpPr>
          <p:cNvPr id="4" name="Espace réservé du numéro de diapositive 3"/>
          <p:cNvSpPr>
            <a:spLocks noGrp="1"/>
          </p:cNvSpPr>
          <p:nvPr>
            <p:ph type="sldNum" sz="quarter" idx="12"/>
          </p:nvPr>
        </p:nvSpPr>
        <p:spPr>
          <a:xfrm>
            <a:off x="6553200" y="6356350"/>
            <a:ext cx="2133600" cy="365125"/>
          </a:xfrm>
          <a:prstGeom prst="rect">
            <a:avLst/>
          </a:prstGeom>
        </p:spPr>
        <p:txBody>
          <a:bodyPr/>
          <a:lstStyle/>
          <a:p>
            <a:fld id="{11B24F44-A8BC-44B3-9A3E-F1EB16A14705}" type="slidenum">
              <a:rPr lang="fr-FR" smtClean="0"/>
              <a:pPr/>
              <a:t>‹N°›</a:t>
            </a:fld>
            <a:endParaRPr lang="fr-FR"/>
          </a:p>
        </p:txBody>
      </p:sp>
    </p:spTree>
    <p:extLst>
      <p:ext uri="{BB962C8B-B14F-4D97-AF65-F5344CB8AC3E}">
        <p14:creationId xmlns="" xmlns:p14="http://schemas.microsoft.com/office/powerpoint/2010/main" val="4349831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p>
            <a:fld id="{717820DB-291D-4791-A33C-2CC39FC2039B}" type="datetimeFigureOut">
              <a:rPr lang="fr-FR" smtClean="0"/>
              <a:pPr/>
              <a:t>16/03/2017</a:t>
            </a:fld>
            <a:endParaRPr lang="fr-FR"/>
          </a:p>
        </p:txBody>
      </p:sp>
      <p:sp>
        <p:nvSpPr>
          <p:cNvPr id="6" name="Espace réservé du pied de page 5"/>
          <p:cNvSpPr>
            <a:spLocks noGrp="1"/>
          </p:cNvSpPr>
          <p:nvPr>
            <p:ph type="ftr" sz="quarter" idx="11"/>
          </p:nvPr>
        </p:nvSpPr>
        <p:spPr>
          <a:xfrm>
            <a:off x="3124200" y="6356350"/>
            <a:ext cx="2895600" cy="365125"/>
          </a:xfrm>
          <a:prstGeom prst="rect">
            <a:avLst/>
          </a:prstGeom>
        </p:spPr>
        <p:txBody>
          <a:bodyPr/>
          <a:lstStyle/>
          <a:p>
            <a:endParaRPr lang="fr-FR"/>
          </a:p>
        </p:txBody>
      </p:sp>
      <p:sp>
        <p:nvSpPr>
          <p:cNvPr id="7" name="Espace réservé du numéro de diapositive 6"/>
          <p:cNvSpPr>
            <a:spLocks noGrp="1"/>
          </p:cNvSpPr>
          <p:nvPr>
            <p:ph type="sldNum" sz="quarter" idx="12"/>
          </p:nvPr>
        </p:nvSpPr>
        <p:spPr>
          <a:xfrm>
            <a:off x="6553200" y="6356350"/>
            <a:ext cx="2133600" cy="365125"/>
          </a:xfrm>
          <a:prstGeom prst="rect">
            <a:avLst/>
          </a:prstGeom>
        </p:spPr>
        <p:txBody>
          <a:bodyPr/>
          <a:lstStyle/>
          <a:p>
            <a:fld id="{11B24F44-A8BC-44B3-9A3E-F1EB16A14705}" type="slidenum">
              <a:rPr lang="fr-FR" smtClean="0"/>
              <a:pPr/>
              <a:t>‹N°›</a:t>
            </a:fld>
            <a:endParaRPr lang="fr-FR"/>
          </a:p>
        </p:txBody>
      </p:sp>
    </p:spTree>
    <p:extLst>
      <p:ext uri="{BB962C8B-B14F-4D97-AF65-F5344CB8AC3E}">
        <p14:creationId xmlns="" xmlns:p14="http://schemas.microsoft.com/office/powerpoint/2010/main" val="37406129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p>
            <a:fld id="{717820DB-291D-4791-A33C-2CC39FC2039B}" type="datetimeFigureOut">
              <a:rPr lang="fr-FR" smtClean="0"/>
              <a:pPr/>
              <a:t>16/03/2017</a:t>
            </a:fld>
            <a:endParaRPr lang="fr-FR"/>
          </a:p>
        </p:txBody>
      </p:sp>
      <p:sp>
        <p:nvSpPr>
          <p:cNvPr id="6" name="Espace réservé du pied de page 5"/>
          <p:cNvSpPr>
            <a:spLocks noGrp="1"/>
          </p:cNvSpPr>
          <p:nvPr>
            <p:ph type="ftr" sz="quarter" idx="11"/>
          </p:nvPr>
        </p:nvSpPr>
        <p:spPr>
          <a:xfrm>
            <a:off x="3124200" y="6356350"/>
            <a:ext cx="2895600" cy="365125"/>
          </a:xfrm>
          <a:prstGeom prst="rect">
            <a:avLst/>
          </a:prstGeom>
        </p:spPr>
        <p:txBody>
          <a:bodyPr/>
          <a:lstStyle/>
          <a:p>
            <a:endParaRPr lang="fr-FR"/>
          </a:p>
        </p:txBody>
      </p:sp>
      <p:sp>
        <p:nvSpPr>
          <p:cNvPr id="7" name="Espace réservé du numéro de diapositive 6"/>
          <p:cNvSpPr>
            <a:spLocks noGrp="1"/>
          </p:cNvSpPr>
          <p:nvPr>
            <p:ph type="sldNum" sz="quarter" idx="12"/>
          </p:nvPr>
        </p:nvSpPr>
        <p:spPr>
          <a:xfrm>
            <a:off x="6553200" y="6356350"/>
            <a:ext cx="2133600" cy="365125"/>
          </a:xfrm>
          <a:prstGeom prst="rect">
            <a:avLst/>
          </a:prstGeom>
        </p:spPr>
        <p:txBody>
          <a:bodyPr/>
          <a:lstStyle/>
          <a:p>
            <a:fld id="{11B24F44-A8BC-44B3-9A3E-F1EB16A14705}" type="slidenum">
              <a:rPr lang="fr-FR" smtClean="0"/>
              <a:pPr/>
              <a:t>‹N°›</a:t>
            </a:fld>
            <a:endParaRPr lang="fr-FR"/>
          </a:p>
        </p:txBody>
      </p:sp>
    </p:spTree>
    <p:extLst>
      <p:ext uri="{BB962C8B-B14F-4D97-AF65-F5344CB8AC3E}">
        <p14:creationId xmlns="" xmlns:p14="http://schemas.microsoft.com/office/powerpoint/2010/main" val="37946160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457200" y="1052736"/>
            <a:ext cx="8229600" cy="4896545"/>
          </a:xfrm>
          <a:prstGeom prst="rect">
            <a:avLst/>
          </a:prstGeom>
        </p:spPr>
        <p:txBody>
          <a:bodyPr vert="horz" lIns="91440" tIns="45720" rIns="91440" bIns="45720" rtlCol="0">
            <a:normAutofit/>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pic>
        <p:nvPicPr>
          <p:cNvPr id="7" name="Image 6"/>
          <p:cNvPicPr>
            <a:picLocks noChangeAspect="1"/>
          </p:cNvPicPr>
          <p:nvPr userDrawn="1"/>
        </p:nvPicPr>
        <p:blipFill>
          <a:blip r:embed="rId13" cstate="print">
            <a:extLst>
              <a:ext uri="{28A0092B-C50C-407E-A947-70E740481C1C}">
                <a14:useLocalDpi xmlns="" xmlns:a14="http://schemas.microsoft.com/office/drawing/2010/main" val="0"/>
              </a:ext>
            </a:extLst>
          </a:blip>
          <a:stretch>
            <a:fillRect/>
          </a:stretch>
        </p:blipFill>
        <p:spPr>
          <a:xfrm>
            <a:off x="179655" y="6061140"/>
            <a:ext cx="484302" cy="605805"/>
          </a:xfrm>
          <a:prstGeom prst="rect">
            <a:avLst/>
          </a:prstGeom>
        </p:spPr>
      </p:pic>
      <p:sp>
        <p:nvSpPr>
          <p:cNvPr id="8" name="Rectangle 7"/>
          <p:cNvSpPr/>
          <p:nvPr userDrawn="1"/>
        </p:nvSpPr>
        <p:spPr>
          <a:xfrm>
            <a:off x="0" y="0"/>
            <a:ext cx="9144000" cy="720080"/>
          </a:xfrm>
          <a:prstGeom prst="rect">
            <a:avLst/>
          </a:prstGeom>
          <a:solidFill>
            <a:srgbClr val="009B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Espace réservé du titre 1"/>
          <p:cNvSpPr>
            <a:spLocks noGrp="1"/>
          </p:cNvSpPr>
          <p:nvPr>
            <p:ph type="title"/>
          </p:nvPr>
        </p:nvSpPr>
        <p:spPr>
          <a:xfrm>
            <a:off x="457200" y="42999"/>
            <a:ext cx="8229600" cy="634082"/>
          </a:xfrm>
          <a:prstGeom prst="rect">
            <a:avLst/>
          </a:prstGeom>
        </p:spPr>
        <p:txBody>
          <a:bodyPr vert="horz" lIns="91440" tIns="45720" rIns="91440" bIns="45720" rtlCol="0" anchor="ctr">
            <a:normAutofit/>
          </a:bodyPr>
          <a:lstStyle/>
          <a:p>
            <a:r>
              <a:rPr lang="fr-FR" dirty="0" smtClean="0"/>
              <a:t>Modifiez le style du titre</a:t>
            </a:r>
            <a:endParaRPr lang="fr-FR" dirty="0"/>
          </a:p>
        </p:txBody>
      </p:sp>
      <p:sp>
        <p:nvSpPr>
          <p:cNvPr id="4" name="ZoneTexte 3"/>
          <p:cNvSpPr txBox="1"/>
          <p:nvPr userDrawn="1"/>
        </p:nvSpPr>
        <p:spPr>
          <a:xfrm>
            <a:off x="-36512" y="6623774"/>
            <a:ext cx="960519" cy="246221"/>
          </a:xfrm>
          <a:prstGeom prst="rect">
            <a:avLst/>
          </a:prstGeom>
          <a:noFill/>
        </p:spPr>
        <p:txBody>
          <a:bodyPr wrap="none" rtlCol="0">
            <a:spAutoFit/>
          </a:bodyPr>
          <a:lstStyle/>
          <a:p>
            <a:r>
              <a:rPr lang="fr-FR" sz="1000" dirty="0" smtClean="0"/>
              <a:t>J.-Ph. </a:t>
            </a:r>
            <a:r>
              <a:rPr lang="fr-FR" sz="1000" dirty="0" err="1" smtClean="0"/>
              <a:t>Rennard</a:t>
            </a:r>
            <a:r>
              <a:rPr lang="fr-FR" sz="1000" dirty="0" smtClean="0"/>
              <a:t> </a:t>
            </a:r>
          </a:p>
        </p:txBody>
      </p:sp>
      <p:pic>
        <p:nvPicPr>
          <p:cNvPr id="5" name="Image 4"/>
          <p:cNvPicPr>
            <a:picLocks noChangeAspect="1"/>
          </p:cNvPicPr>
          <p:nvPr userDrawn="1"/>
        </p:nvPicPr>
        <p:blipFill>
          <a:blip r:embed="rId14" cstate="print">
            <a:extLst>
              <a:ext uri="{28A0092B-C50C-407E-A947-70E740481C1C}">
                <a14:useLocalDpi xmlns="" xmlns:a14="http://schemas.microsoft.com/office/drawing/2010/main" val="0"/>
              </a:ext>
            </a:extLst>
          </a:blip>
          <a:stretch>
            <a:fillRect/>
          </a:stretch>
        </p:blipFill>
        <p:spPr>
          <a:xfrm>
            <a:off x="8014706" y="6521481"/>
            <a:ext cx="833986" cy="291895"/>
          </a:xfrm>
          <a:prstGeom prst="rect">
            <a:avLst/>
          </a:prstGeom>
        </p:spPr>
      </p:pic>
    </p:spTree>
    <p:extLst>
      <p:ext uri="{BB962C8B-B14F-4D97-AF65-F5344CB8AC3E}">
        <p14:creationId xmlns="" xmlns:p14="http://schemas.microsoft.com/office/powerpoint/2010/main" val="32637279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4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err="1" smtClean="0"/>
              <a:t>Darknet</a:t>
            </a:r>
            <a:endParaRPr lang="fr-FR" dirty="0"/>
          </a:p>
        </p:txBody>
      </p:sp>
      <p:sp>
        <p:nvSpPr>
          <p:cNvPr id="3" name="Sous-titre 2"/>
          <p:cNvSpPr>
            <a:spLocks noGrp="1"/>
          </p:cNvSpPr>
          <p:nvPr>
            <p:ph type="subTitle" idx="1"/>
          </p:nvPr>
        </p:nvSpPr>
        <p:spPr/>
        <p:txBody>
          <a:bodyPr/>
          <a:lstStyle/>
          <a:p>
            <a:r>
              <a:rPr lang="fr-FR" dirty="0" smtClean="0"/>
              <a:t>Jean-Philippe </a:t>
            </a:r>
            <a:r>
              <a:rPr lang="fr-FR" dirty="0" err="1" smtClean="0"/>
              <a:t>Rennard</a:t>
            </a:r>
            <a:endParaRPr lang="fr-FR" dirty="0" smtClean="0"/>
          </a:p>
          <a:p>
            <a:r>
              <a:rPr lang="fr-FR" sz="1600" dirty="0" smtClean="0"/>
              <a:t>03/2017</a:t>
            </a:r>
            <a:endParaRPr lang="fr-FR" sz="1600" dirty="0"/>
          </a:p>
        </p:txBody>
      </p:sp>
    </p:spTree>
    <p:extLst>
      <p:ext uri="{BB962C8B-B14F-4D97-AF65-F5344CB8AC3E}">
        <p14:creationId xmlns="" xmlns:p14="http://schemas.microsoft.com/office/powerpoint/2010/main" val="34151229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Le </a:t>
            </a:r>
            <a:r>
              <a:rPr lang="fr-FR" dirty="0" err="1" smtClean="0"/>
              <a:t>Darknet</a:t>
            </a:r>
            <a:r>
              <a:rPr lang="fr-FR" dirty="0" smtClean="0"/>
              <a:t> : </a:t>
            </a:r>
            <a:r>
              <a:rPr lang="fr-FR" dirty="0"/>
              <a:t>c’est sûr </a:t>
            </a:r>
            <a:r>
              <a:rPr lang="fr-FR" dirty="0" smtClean="0"/>
              <a:t>?</a:t>
            </a:r>
            <a:endParaRPr lang="fr-FR" dirty="0"/>
          </a:p>
        </p:txBody>
      </p:sp>
      <p:sp>
        <p:nvSpPr>
          <p:cNvPr id="3" name="Espace réservé du contenu 2"/>
          <p:cNvSpPr>
            <a:spLocks noGrp="1"/>
          </p:cNvSpPr>
          <p:nvPr>
            <p:ph idx="1"/>
          </p:nvPr>
        </p:nvSpPr>
        <p:spPr>
          <a:xfrm>
            <a:off x="457200" y="764704"/>
            <a:ext cx="8229600" cy="5688632"/>
          </a:xfrm>
        </p:spPr>
        <p:txBody>
          <a:bodyPr>
            <a:normAutofit/>
          </a:bodyPr>
          <a:lstStyle/>
          <a:p>
            <a:pPr marL="0" indent="0" algn="ctr">
              <a:buNone/>
            </a:pPr>
            <a:endParaRPr lang="fr-FR" sz="2400" dirty="0" smtClean="0"/>
          </a:p>
          <a:p>
            <a:pPr marL="0" indent="0" algn="ctr">
              <a:buNone/>
            </a:pPr>
            <a:r>
              <a:rPr lang="fr-FR" sz="2400" dirty="0" smtClean="0"/>
              <a:t>La faille principale reste l’utilisateur</a:t>
            </a:r>
          </a:p>
          <a:p>
            <a:pPr marL="0" indent="0" algn="ctr">
              <a:buNone/>
            </a:pPr>
            <a:endParaRPr lang="fr-FR" sz="2400" dirty="0"/>
          </a:p>
          <a:p>
            <a:pPr marL="0" indent="0" algn="ctr">
              <a:buNone/>
            </a:pPr>
            <a:endParaRPr lang="fr-FR" sz="2400" dirty="0" smtClean="0"/>
          </a:p>
          <a:p>
            <a:pPr marL="0" indent="0" algn="ctr">
              <a:buNone/>
            </a:pPr>
            <a:endParaRPr lang="fr-FR" sz="2400" dirty="0"/>
          </a:p>
          <a:p>
            <a:pPr marL="0" indent="0" algn="ctr">
              <a:buNone/>
            </a:pPr>
            <a:endParaRPr lang="fr-FR" sz="2400" dirty="0" smtClean="0"/>
          </a:p>
          <a:p>
            <a:pPr marL="0" indent="0" algn="ctr">
              <a:buNone/>
            </a:pPr>
            <a:endParaRPr lang="fr-FR" sz="2400" dirty="0"/>
          </a:p>
          <a:p>
            <a:pPr marL="0" indent="0" algn="ctr">
              <a:buNone/>
            </a:pPr>
            <a:endParaRPr lang="fr-FR" sz="2400" dirty="0" smtClean="0"/>
          </a:p>
          <a:p>
            <a:pPr marL="0" indent="0" algn="ctr">
              <a:buNone/>
            </a:pPr>
            <a:endParaRPr lang="fr-FR" sz="2400" dirty="0"/>
          </a:p>
          <a:p>
            <a:pPr marL="0" indent="0" algn="ctr">
              <a:buNone/>
            </a:pPr>
            <a:endParaRPr lang="fr-FR" sz="2400" dirty="0" smtClean="0"/>
          </a:p>
          <a:p>
            <a:pPr marL="0" indent="0">
              <a:buNone/>
            </a:pPr>
            <a:r>
              <a:rPr lang="fr-FR" sz="2400" dirty="0" smtClean="0"/>
              <a:t>Et </a:t>
            </a:r>
            <a:r>
              <a:rPr lang="fr-FR" sz="2400" dirty="0"/>
              <a:t>dans tous les cas : </a:t>
            </a:r>
            <a:r>
              <a:rPr lang="fr-FR" sz="2400" i="1" dirty="0"/>
              <a:t>rien n’est </a:t>
            </a:r>
            <a:r>
              <a:rPr lang="fr-FR" sz="2400" i="1" dirty="0" smtClean="0"/>
              <a:t>sûr !</a:t>
            </a:r>
          </a:p>
          <a:p>
            <a:pPr marL="0" indent="0">
              <a:buNone/>
            </a:pPr>
            <a:endParaRPr lang="fr-FR" sz="2400" dirty="0"/>
          </a:p>
          <a:p>
            <a:pPr marL="0" indent="0">
              <a:buNone/>
            </a:pPr>
            <a:endParaRPr lang="fr-FR" sz="2400" dirty="0" smtClean="0"/>
          </a:p>
        </p:txBody>
      </p:sp>
      <p:pic>
        <p:nvPicPr>
          <p:cNvPr id="6" name="Image 5"/>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683568" y="1988840"/>
            <a:ext cx="7923956" cy="2893834"/>
          </a:xfrm>
          <a:prstGeom prst="rect">
            <a:avLst/>
          </a:prstGeom>
        </p:spPr>
      </p:pic>
    </p:spTree>
    <p:extLst>
      <p:ext uri="{BB962C8B-B14F-4D97-AF65-F5344CB8AC3E}">
        <p14:creationId xmlns="" xmlns:p14="http://schemas.microsoft.com/office/powerpoint/2010/main" val="37760504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Les principaux </a:t>
            </a:r>
            <a:r>
              <a:rPr lang="fr-FR" dirty="0" err="1" smtClean="0"/>
              <a:t>darknets</a:t>
            </a:r>
            <a:endParaRPr lang="fr-FR" dirty="0"/>
          </a:p>
        </p:txBody>
      </p:sp>
      <p:sp>
        <p:nvSpPr>
          <p:cNvPr id="3" name="Sous-titre 2"/>
          <p:cNvSpPr>
            <a:spLocks noGrp="1"/>
          </p:cNvSpPr>
          <p:nvPr>
            <p:ph type="subTitle" idx="1"/>
          </p:nvPr>
        </p:nvSpPr>
        <p:spPr/>
        <p:txBody>
          <a:bodyPr/>
          <a:lstStyle/>
          <a:p>
            <a:endParaRPr lang="fr-FR" sz="1600" dirty="0"/>
          </a:p>
        </p:txBody>
      </p:sp>
      <p:sp>
        <p:nvSpPr>
          <p:cNvPr id="4" name="Titre 1"/>
          <p:cNvSpPr txBox="1">
            <a:spLocks/>
          </p:cNvSpPr>
          <p:nvPr/>
        </p:nvSpPr>
        <p:spPr>
          <a:xfrm>
            <a:off x="457200" y="42999"/>
            <a:ext cx="8229600" cy="634082"/>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dirty="0" err="1" smtClean="0"/>
              <a:t>Darknet</a:t>
            </a:r>
            <a:endParaRPr lang="fr-FR" dirty="0"/>
          </a:p>
        </p:txBody>
      </p:sp>
    </p:spTree>
    <p:extLst>
      <p:ext uri="{BB962C8B-B14F-4D97-AF65-F5344CB8AC3E}">
        <p14:creationId xmlns="" xmlns:p14="http://schemas.microsoft.com/office/powerpoint/2010/main" val="4024063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Les principaux </a:t>
            </a:r>
            <a:r>
              <a:rPr lang="fr-FR" dirty="0" err="1"/>
              <a:t>d</a:t>
            </a:r>
            <a:r>
              <a:rPr lang="fr-FR" dirty="0" err="1" smtClean="0"/>
              <a:t>arknets</a:t>
            </a:r>
            <a:endParaRPr lang="fr-FR" dirty="0"/>
          </a:p>
        </p:txBody>
      </p:sp>
      <p:sp>
        <p:nvSpPr>
          <p:cNvPr id="3" name="Espace réservé du contenu 2"/>
          <p:cNvSpPr>
            <a:spLocks noGrp="1"/>
          </p:cNvSpPr>
          <p:nvPr>
            <p:ph idx="1"/>
          </p:nvPr>
        </p:nvSpPr>
        <p:spPr/>
        <p:txBody>
          <a:bodyPr>
            <a:normAutofit/>
          </a:bodyPr>
          <a:lstStyle/>
          <a:p>
            <a:pPr marL="0" indent="0" algn="ctr">
              <a:buNone/>
            </a:pPr>
            <a:r>
              <a:rPr lang="fr-FR" dirty="0" smtClean="0"/>
              <a:t>Tor </a:t>
            </a:r>
          </a:p>
          <a:p>
            <a:pPr marL="0" indent="0">
              <a:buNone/>
            </a:pPr>
            <a:endParaRPr lang="fr-FR" sz="2400" dirty="0" smtClean="0"/>
          </a:p>
          <a:p>
            <a:pPr lvl="1"/>
            <a:r>
              <a:rPr lang="fr-FR" sz="2000" dirty="0" smtClean="0"/>
              <a:t>développé </a:t>
            </a:r>
            <a:r>
              <a:rPr lang="fr-FR" sz="2000" dirty="0"/>
              <a:t>par l’armée américaine au début des années 2000. Libéré et repris par l’EFF en </a:t>
            </a:r>
            <a:r>
              <a:rPr lang="fr-FR" sz="2000" dirty="0" smtClean="0"/>
              <a:t>2004,</a:t>
            </a:r>
          </a:p>
          <a:p>
            <a:pPr lvl="1"/>
            <a:r>
              <a:rPr lang="fr-FR" sz="2000" dirty="0" smtClean="0"/>
              <a:t>budget de près de 3 millions de $,</a:t>
            </a:r>
          </a:p>
          <a:p>
            <a:pPr lvl="1"/>
            <a:r>
              <a:rPr lang="fr-FR" sz="2000" dirty="0" smtClean="0"/>
              <a:t>plus de 2 millions d’utilisateurs chaque jour,</a:t>
            </a:r>
          </a:p>
          <a:p>
            <a:pPr lvl="1"/>
            <a:r>
              <a:rPr lang="fr-FR" sz="2000" dirty="0" smtClean="0"/>
              <a:t>accès anonyme au web ouvert,</a:t>
            </a:r>
          </a:p>
          <a:p>
            <a:pPr lvl="1"/>
            <a:r>
              <a:rPr lang="fr-FR" sz="2000" dirty="0" smtClean="0"/>
              <a:t>E</a:t>
            </a:r>
            <a:r>
              <a:rPr lang="fr-FR" sz="2000" dirty="0" smtClean="0"/>
              <a:t>nviron </a:t>
            </a:r>
            <a:r>
              <a:rPr lang="fr-FR" sz="2000" dirty="0" smtClean="0"/>
              <a:t>7.000 relais, dont 1.000 relais de sortie</a:t>
            </a:r>
            <a:r>
              <a:rPr lang="fr-FR" sz="2000" dirty="0" smtClean="0"/>
              <a:t>,</a:t>
            </a:r>
          </a:p>
          <a:p>
            <a:pPr lvl="1"/>
            <a:r>
              <a:rPr lang="fr-FR" sz="2000" dirty="0" smtClean="0"/>
              <a:t>E</a:t>
            </a:r>
            <a:r>
              <a:rPr lang="fr-FR" sz="2000" dirty="0" smtClean="0"/>
              <a:t>nviron </a:t>
            </a:r>
            <a:r>
              <a:rPr lang="fr-FR" sz="2000" dirty="0" smtClean="0"/>
              <a:t>60.000 adresses en </a:t>
            </a:r>
            <a:r>
              <a:rPr lang="fr-FR" sz="2000" i="1" dirty="0" smtClean="0"/>
              <a:t>.</a:t>
            </a:r>
            <a:r>
              <a:rPr lang="fr-FR" sz="2000" i="1" dirty="0" err="1" smtClean="0"/>
              <a:t>onion</a:t>
            </a:r>
            <a:r>
              <a:rPr lang="fr-FR" sz="2000" dirty="0" smtClean="0"/>
              <a:t>, 3,5% environ de l’usage total (2015).</a:t>
            </a:r>
            <a:endParaRPr lang="fr-FR" sz="2000" dirty="0" smtClean="0"/>
          </a:p>
          <a:p>
            <a:pPr lvl="1"/>
            <a:r>
              <a:rPr lang="fr-FR" sz="2000" dirty="0"/>
              <a:t>u</a:t>
            </a:r>
            <a:r>
              <a:rPr lang="fr-FR" sz="2000" dirty="0" smtClean="0"/>
              <a:t>sage élémentaire par construction (</a:t>
            </a:r>
            <a:r>
              <a:rPr lang="fr-FR" sz="2000" i="1" dirty="0" smtClean="0"/>
              <a:t>Tor Browser</a:t>
            </a:r>
            <a:r>
              <a:rPr lang="fr-FR" sz="2000" dirty="0" smtClean="0"/>
              <a:t>).</a:t>
            </a:r>
            <a:endParaRPr lang="fr-FR" sz="2000" dirty="0"/>
          </a:p>
        </p:txBody>
      </p:sp>
      <p:pic>
        <p:nvPicPr>
          <p:cNvPr id="4" name="Imag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5897" y="764704"/>
            <a:ext cx="1296144" cy="879712"/>
          </a:xfrm>
          <a:prstGeom prst="rect">
            <a:avLst/>
          </a:prstGeom>
        </p:spPr>
      </p:pic>
    </p:spTree>
    <p:extLst>
      <p:ext uri="{BB962C8B-B14F-4D97-AF65-F5344CB8AC3E}">
        <p14:creationId xmlns="" xmlns:p14="http://schemas.microsoft.com/office/powerpoint/2010/main" val="4861918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Les principaux </a:t>
            </a:r>
            <a:r>
              <a:rPr lang="fr-FR" dirty="0" err="1"/>
              <a:t>d</a:t>
            </a:r>
            <a:r>
              <a:rPr lang="fr-FR" dirty="0" err="1" smtClean="0"/>
              <a:t>arknets</a:t>
            </a:r>
            <a:endParaRPr lang="fr-FR" dirty="0"/>
          </a:p>
        </p:txBody>
      </p:sp>
      <p:sp>
        <p:nvSpPr>
          <p:cNvPr id="3" name="Espace réservé du contenu 2"/>
          <p:cNvSpPr>
            <a:spLocks noGrp="1"/>
          </p:cNvSpPr>
          <p:nvPr>
            <p:ph idx="1"/>
          </p:nvPr>
        </p:nvSpPr>
        <p:spPr/>
        <p:txBody>
          <a:bodyPr>
            <a:normAutofit/>
          </a:bodyPr>
          <a:lstStyle/>
          <a:p>
            <a:pPr marL="0" indent="0" algn="ctr">
              <a:buNone/>
            </a:pPr>
            <a:r>
              <a:rPr lang="fr-FR" dirty="0" err="1" smtClean="0"/>
              <a:t>Freenet</a:t>
            </a:r>
            <a:endParaRPr lang="fr-FR" dirty="0" smtClean="0"/>
          </a:p>
          <a:p>
            <a:pPr marL="0" indent="0">
              <a:buNone/>
            </a:pPr>
            <a:endParaRPr lang="fr-FR" sz="2400" dirty="0" smtClean="0"/>
          </a:p>
          <a:p>
            <a:pPr lvl="1"/>
            <a:r>
              <a:rPr lang="fr-FR" sz="2000" dirty="0" smtClean="0"/>
              <a:t>développé en 1999 par Ian Clark,</a:t>
            </a:r>
          </a:p>
          <a:p>
            <a:pPr lvl="1"/>
            <a:r>
              <a:rPr lang="fr-FR" sz="2000" dirty="0"/>
              <a:t>f</a:t>
            </a:r>
            <a:r>
              <a:rPr lang="fr-FR" sz="2000" dirty="0" smtClean="0"/>
              <a:t>inalité politique,</a:t>
            </a:r>
          </a:p>
          <a:p>
            <a:pPr lvl="1"/>
            <a:r>
              <a:rPr lang="fr-FR" sz="2000" dirty="0" smtClean="0"/>
              <a:t>F2F,</a:t>
            </a:r>
          </a:p>
          <a:p>
            <a:pPr lvl="1"/>
            <a:r>
              <a:rPr lang="fr-FR" sz="2000" dirty="0"/>
              <a:t>é</a:t>
            </a:r>
            <a:r>
              <a:rPr lang="fr-FR" sz="2000" dirty="0" smtClean="0"/>
              <a:t>cosystème large (web, mail, blogs, IRC, etc.),</a:t>
            </a:r>
          </a:p>
          <a:p>
            <a:pPr lvl="1"/>
            <a:r>
              <a:rPr lang="fr-FR" sz="2000" dirty="0" smtClean="0"/>
              <a:t>environ 10.000 relais actifs, </a:t>
            </a:r>
          </a:p>
          <a:p>
            <a:pPr lvl="1"/>
            <a:r>
              <a:rPr lang="fr-FR" sz="2000" dirty="0" smtClean="0"/>
              <a:t>Usage un peu délicat.</a:t>
            </a:r>
            <a:endParaRPr lang="fr-FR" sz="2000" dirty="0"/>
          </a:p>
        </p:txBody>
      </p:sp>
      <p:pic>
        <p:nvPicPr>
          <p:cNvPr id="4" name="Imag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07504" y="889557"/>
            <a:ext cx="1245252" cy="835564"/>
          </a:xfrm>
          <a:prstGeom prst="rect">
            <a:avLst/>
          </a:prstGeom>
        </p:spPr>
      </p:pic>
    </p:spTree>
    <p:extLst>
      <p:ext uri="{BB962C8B-B14F-4D97-AF65-F5344CB8AC3E}">
        <p14:creationId xmlns="" xmlns:p14="http://schemas.microsoft.com/office/powerpoint/2010/main" val="40256377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Les principaux </a:t>
            </a:r>
            <a:r>
              <a:rPr lang="fr-FR" dirty="0" err="1"/>
              <a:t>d</a:t>
            </a:r>
            <a:r>
              <a:rPr lang="fr-FR" dirty="0" err="1" smtClean="0"/>
              <a:t>arknets</a:t>
            </a:r>
            <a:endParaRPr lang="fr-FR" dirty="0"/>
          </a:p>
        </p:txBody>
      </p:sp>
      <p:sp>
        <p:nvSpPr>
          <p:cNvPr id="3" name="Espace réservé du contenu 2"/>
          <p:cNvSpPr>
            <a:spLocks noGrp="1"/>
          </p:cNvSpPr>
          <p:nvPr>
            <p:ph idx="1"/>
          </p:nvPr>
        </p:nvSpPr>
        <p:spPr/>
        <p:txBody>
          <a:bodyPr>
            <a:normAutofit/>
          </a:bodyPr>
          <a:lstStyle/>
          <a:p>
            <a:pPr marL="0" indent="0" algn="ctr">
              <a:buNone/>
            </a:pPr>
            <a:r>
              <a:rPr lang="fr-FR" dirty="0" smtClean="0"/>
              <a:t>I2P</a:t>
            </a:r>
          </a:p>
          <a:p>
            <a:pPr marL="0" indent="0">
              <a:buNone/>
            </a:pPr>
            <a:endParaRPr lang="fr-FR" sz="2400" dirty="0" smtClean="0"/>
          </a:p>
          <a:p>
            <a:pPr lvl="1"/>
            <a:r>
              <a:rPr lang="fr-FR" sz="2000" dirty="0" smtClean="0"/>
              <a:t>développé en 2003 par un auteur anonyme,</a:t>
            </a:r>
          </a:p>
          <a:p>
            <a:pPr lvl="1"/>
            <a:r>
              <a:rPr lang="fr-FR" sz="2000" dirty="0" smtClean="0"/>
              <a:t>écosystème large (web, partage de fichiers, blogs, etc.),</a:t>
            </a:r>
          </a:p>
          <a:p>
            <a:pPr lvl="1"/>
            <a:r>
              <a:rPr lang="fr-FR" sz="2000" dirty="0" smtClean="0"/>
              <a:t>environ 30.000 relais actifs, </a:t>
            </a:r>
          </a:p>
          <a:p>
            <a:pPr lvl="1"/>
            <a:r>
              <a:rPr lang="fr-FR" sz="2000" dirty="0" smtClean="0"/>
              <a:t>Environ 4.000 </a:t>
            </a:r>
            <a:r>
              <a:rPr lang="fr-FR" sz="2000" i="1" dirty="0" err="1" smtClean="0"/>
              <a:t>eepsites</a:t>
            </a:r>
            <a:r>
              <a:rPr lang="fr-FR" sz="2000" dirty="0" smtClean="0"/>
              <a:t>, mais seulement 300 actifs à un instant </a:t>
            </a:r>
            <a:r>
              <a:rPr lang="fr-FR" sz="2000" i="1" dirty="0" smtClean="0"/>
              <a:t>t</a:t>
            </a:r>
            <a:r>
              <a:rPr lang="fr-FR" sz="2000" dirty="0" smtClean="0"/>
              <a:t>.</a:t>
            </a:r>
            <a:endParaRPr lang="fr-FR" sz="2000" dirty="0"/>
          </a:p>
        </p:txBody>
      </p:sp>
      <p:pic>
        <p:nvPicPr>
          <p:cNvPr id="4" name="Imag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07504" y="764704"/>
            <a:ext cx="1008112" cy="1008112"/>
          </a:xfrm>
          <a:prstGeom prst="rect">
            <a:avLst/>
          </a:prstGeom>
        </p:spPr>
      </p:pic>
    </p:spTree>
    <p:extLst>
      <p:ext uri="{BB962C8B-B14F-4D97-AF65-F5344CB8AC3E}">
        <p14:creationId xmlns="" xmlns:p14="http://schemas.microsoft.com/office/powerpoint/2010/main" val="38583182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Les principaux </a:t>
            </a:r>
            <a:r>
              <a:rPr lang="fr-FR" dirty="0" err="1"/>
              <a:t>d</a:t>
            </a:r>
            <a:r>
              <a:rPr lang="fr-FR" dirty="0" err="1" smtClean="0"/>
              <a:t>arknets</a:t>
            </a:r>
            <a:endParaRPr lang="fr-FR" dirty="0"/>
          </a:p>
        </p:txBody>
      </p:sp>
      <p:sp>
        <p:nvSpPr>
          <p:cNvPr id="3" name="Espace réservé du contenu 2"/>
          <p:cNvSpPr>
            <a:spLocks noGrp="1"/>
          </p:cNvSpPr>
          <p:nvPr>
            <p:ph idx="1"/>
          </p:nvPr>
        </p:nvSpPr>
        <p:spPr/>
        <p:txBody>
          <a:bodyPr>
            <a:normAutofit/>
          </a:bodyPr>
          <a:lstStyle/>
          <a:p>
            <a:pPr marL="0" indent="0" algn="ctr">
              <a:buNone/>
            </a:pPr>
            <a:r>
              <a:rPr lang="fr-FR" dirty="0" smtClean="0"/>
              <a:t>Mais aussi</a:t>
            </a:r>
          </a:p>
          <a:p>
            <a:pPr marL="0" indent="0">
              <a:buNone/>
            </a:pPr>
            <a:endParaRPr lang="fr-FR" sz="2400" dirty="0" smtClean="0"/>
          </a:p>
          <a:p>
            <a:pPr lvl="1"/>
            <a:r>
              <a:rPr lang="fr-FR" sz="2000" dirty="0" err="1" smtClean="0"/>
              <a:t>GNUnet</a:t>
            </a:r>
            <a:r>
              <a:rPr lang="fr-FR" sz="2000" dirty="0" smtClean="0"/>
              <a:t>,</a:t>
            </a:r>
            <a:endParaRPr lang="fr-FR" sz="2000" dirty="0" smtClean="0"/>
          </a:p>
          <a:p>
            <a:pPr lvl="1"/>
            <a:r>
              <a:rPr lang="fr-FR" sz="2000" dirty="0" err="1" smtClean="0"/>
              <a:t>Retroshare</a:t>
            </a:r>
            <a:r>
              <a:rPr lang="fr-FR" sz="2000" dirty="0" smtClean="0"/>
              <a:t>,</a:t>
            </a:r>
          </a:p>
          <a:p>
            <a:pPr lvl="1"/>
            <a:r>
              <a:rPr lang="fr-FR" sz="2000" dirty="0" smtClean="0"/>
              <a:t>PGP / GPG, </a:t>
            </a:r>
          </a:p>
          <a:p>
            <a:pPr lvl="1"/>
            <a:r>
              <a:rPr lang="fr-FR" sz="2000" dirty="0" err="1" smtClean="0"/>
              <a:t>Bitmessage</a:t>
            </a:r>
            <a:r>
              <a:rPr lang="fr-FR" sz="2000" dirty="0" smtClean="0"/>
              <a:t>,</a:t>
            </a:r>
          </a:p>
          <a:p>
            <a:pPr lvl="1"/>
            <a:r>
              <a:rPr lang="fr-FR" sz="2000" dirty="0" smtClean="0"/>
              <a:t>OTR</a:t>
            </a:r>
          </a:p>
          <a:p>
            <a:pPr lvl="1"/>
            <a:r>
              <a:rPr lang="fr-FR" sz="2000" dirty="0" err="1" smtClean="0"/>
              <a:t>Telegram</a:t>
            </a:r>
            <a:r>
              <a:rPr lang="fr-FR" sz="2000" dirty="0" smtClean="0"/>
              <a:t>, Chat Secure, </a:t>
            </a:r>
            <a:r>
              <a:rPr lang="fr-FR" sz="2000" dirty="0" err="1" smtClean="0"/>
              <a:t>Alrawi</a:t>
            </a:r>
            <a:r>
              <a:rPr lang="fr-FR" sz="2000" dirty="0" smtClean="0"/>
              <a:t>, etc.</a:t>
            </a:r>
          </a:p>
          <a:p>
            <a:pPr lvl="1"/>
            <a:r>
              <a:rPr lang="fr-FR" sz="2000" dirty="0" smtClean="0"/>
              <a:t>Et des dizaines </a:t>
            </a:r>
            <a:r>
              <a:rPr lang="fr-FR" sz="2000" dirty="0" smtClean="0"/>
              <a:t>d’autres (</a:t>
            </a:r>
            <a:r>
              <a:rPr lang="fr-FR" sz="2000" dirty="0" err="1" smtClean="0"/>
              <a:t>PrivaTegrity</a:t>
            </a:r>
            <a:r>
              <a:rPr lang="fr-FR" sz="2000" dirty="0" smtClean="0"/>
              <a:t>, etc.).</a:t>
            </a:r>
            <a:endParaRPr lang="fr-FR" sz="2000" dirty="0"/>
          </a:p>
        </p:txBody>
      </p:sp>
    </p:spTree>
    <p:extLst>
      <p:ext uri="{BB962C8B-B14F-4D97-AF65-F5344CB8AC3E}">
        <p14:creationId xmlns="" xmlns:p14="http://schemas.microsoft.com/office/powerpoint/2010/main" val="15460877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Le </a:t>
            </a:r>
            <a:r>
              <a:rPr lang="fr-FR" dirty="0" err="1" smtClean="0"/>
              <a:t>Darknet</a:t>
            </a:r>
            <a:r>
              <a:rPr lang="fr-FR" dirty="0" smtClean="0"/>
              <a:t/>
            </a:r>
            <a:br>
              <a:rPr lang="fr-FR" dirty="0" smtClean="0"/>
            </a:br>
            <a:r>
              <a:rPr lang="fr-FR" dirty="0" smtClean="0"/>
              <a:t>Pour quoi faire ?</a:t>
            </a:r>
            <a:endParaRPr lang="fr-FR" dirty="0"/>
          </a:p>
        </p:txBody>
      </p:sp>
      <p:sp>
        <p:nvSpPr>
          <p:cNvPr id="3" name="Sous-titre 2"/>
          <p:cNvSpPr>
            <a:spLocks noGrp="1"/>
          </p:cNvSpPr>
          <p:nvPr>
            <p:ph type="subTitle" idx="1"/>
          </p:nvPr>
        </p:nvSpPr>
        <p:spPr/>
        <p:txBody>
          <a:bodyPr/>
          <a:lstStyle/>
          <a:p>
            <a:endParaRPr lang="fr-FR" sz="1600" dirty="0"/>
          </a:p>
        </p:txBody>
      </p:sp>
      <p:sp>
        <p:nvSpPr>
          <p:cNvPr id="4" name="Titre 1"/>
          <p:cNvSpPr txBox="1">
            <a:spLocks/>
          </p:cNvSpPr>
          <p:nvPr/>
        </p:nvSpPr>
        <p:spPr>
          <a:xfrm>
            <a:off x="457200" y="42999"/>
            <a:ext cx="8229600" cy="634082"/>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dirty="0" err="1" smtClean="0"/>
              <a:t>Darknet</a:t>
            </a:r>
            <a:endParaRPr lang="fr-FR" dirty="0"/>
          </a:p>
        </p:txBody>
      </p:sp>
    </p:spTree>
    <p:extLst>
      <p:ext uri="{BB962C8B-B14F-4D97-AF65-F5344CB8AC3E}">
        <p14:creationId xmlns="" xmlns:p14="http://schemas.microsoft.com/office/powerpoint/2010/main" val="11937403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Le </a:t>
            </a:r>
            <a:r>
              <a:rPr lang="fr-FR" dirty="0" err="1" smtClean="0"/>
              <a:t>Darknet</a:t>
            </a:r>
            <a:r>
              <a:rPr lang="fr-FR" dirty="0" smtClean="0"/>
              <a:t> : pour quoi faire ?</a:t>
            </a:r>
            <a:endParaRPr lang="fr-FR" dirty="0"/>
          </a:p>
        </p:txBody>
      </p:sp>
      <p:sp>
        <p:nvSpPr>
          <p:cNvPr id="3" name="Espace réservé du contenu 2"/>
          <p:cNvSpPr>
            <a:spLocks noGrp="1"/>
          </p:cNvSpPr>
          <p:nvPr>
            <p:ph idx="1"/>
          </p:nvPr>
        </p:nvSpPr>
        <p:spPr/>
        <p:txBody>
          <a:bodyPr>
            <a:normAutofit/>
          </a:bodyPr>
          <a:lstStyle/>
          <a:p>
            <a:endParaRPr lang="fr-FR" sz="2400" dirty="0" smtClean="0"/>
          </a:p>
          <a:p>
            <a:endParaRPr lang="fr-FR" sz="2400" dirty="0" smtClean="0"/>
          </a:p>
          <a:p>
            <a:r>
              <a:rPr lang="fr-FR" sz="2400" dirty="0" smtClean="0"/>
              <a:t>Un outil au service des milieux interlopes</a:t>
            </a:r>
          </a:p>
          <a:p>
            <a:pPr marL="342900" lvl="1" indent="-342900">
              <a:buFont typeface="Arial" pitchFamily="34" charset="0"/>
              <a:buChar char="•"/>
            </a:pPr>
            <a:r>
              <a:rPr lang="fr-FR" sz="2400" dirty="0"/>
              <a:t>Un outil de lutte contre l’espionnage </a:t>
            </a:r>
            <a:r>
              <a:rPr lang="fr-FR" sz="2400" dirty="0" smtClean="0"/>
              <a:t>économique</a:t>
            </a:r>
          </a:p>
          <a:p>
            <a:r>
              <a:rPr lang="fr-FR" sz="2400" dirty="0" smtClean="0"/>
              <a:t>Un outil au service de la liberté</a:t>
            </a:r>
          </a:p>
          <a:p>
            <a:r>
              <a:rPr lang="fr-FR" sz="2400" dirty="0" smtClean="0"/>
              <a:t>Un outil au service de la préservation de la vie privée</a:t>
            </a:r>
            <a:endParaRPr lang="fr-FR" sz="2400" dirty="0"/>
          </a:p>
        </p:txBody>
      </p:sp>
    </p:spTree>
    <p:extLst>
      <p:ext uri="{BB962C8B-B14F-4D97-AF65-F5344CB8AC3E}">
        <p14:creationId xmlns="" xmlns:p14="http://schemas.microsoft.com/office/powerpoint/2010/main" val="16157469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2450703"/>
          </a:xfrm>
        </p:spPr>
        <p:txBody>
          <a:bodyPr>
            <a:normAutofit/>
          </a:bodyPr>
          <a:lstStyle/>
          <a:p>
            <a:r>
              <a:rPr lang="fr-FR" dirty="0" smtClean="0"/>
              <a:t>Un outil au service des milieux interlopes</a:t>
            </a:r>
            <a:endParaRPr lang="fr-FR" dirty="0"/>
          </a:p>
        </p:txBody>
      </p:sp>
      <p:sp>
        <p:nvSpPr>
          <p:cNvPr id="3" name="Titre 1"/>
          <p:cNvSpPr txBox="1">
            <a:spLocks/>
          </p:cNvSpPr>
          <p:nvPr/>
        </p:nvSpPr>
        <p:spPr>
          <a:xfrm>
            <a:off x="457200" y="42999"/>
            <a:ext cx="8229600" cy="634082"/>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dirty="0" err="1" smtClean="0"/>
              <a:t>Darknet</a:t>
            </a:r>
            <a:endParaRPr lang="fr-FR" dirty="0"/>
          </a:p>
        </p:txBody>
      </p:sp>
    </p:spTree>
    <p:extLst>
      <p:ext uri="{BB962C8B-B14F-4D97-AF65-F5344CB8AC3E}">
        <p14:creationId xmlns="" xmlns:p14="http://schemas.microsoft.com/office/powerpoint/2010/main" val="27116935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err="1" smtClean="0"/>
              <a:t>Darknet</a:t>
            </a:r>
            <a:r>
              <a:rPr lang="fr-FR" dirty="0" smtClean="0"/>
              <a:t> et activités illégales</a:t>
            </a:r>
            <a:endParaRPr lang="fr-FR" dirty="0"/>
          </a:p>
        </p:txBody>
      </p:sp>
      <p:sp>
        <p:nvSpPr>
          <p:cNvPr id="3" name="Espace réservé du contenu 2"/>
          <p:cNvSpPr>
            <a:spLocks noGrp="1"/>
          </p:cNvSpPr>
          <p:nvPr>
            <p:ph idx="1"/>
          </p:nvPr>
        </p:nvSpPr>
        <p:spPr/>
        <p:txBody>
          <a:bodyPr>
            <a:normAutofit/>
          </a:bodyPr>
          <a:lstStyle/>
          <a:p>
            <a:pPr marL="0" indent="0" algn="ctr">
              <a:buNone/>
            </a:pPr>
            <a:r>
              <a:rPr lang="fr-FR" dirty="0" smtClean="0"/>
              <a:t>Marchés noirs</a:t>
            </a:r>
          </a:p>
          <a:p>
            <a:pPr marL="0" indent="0">
              <a:buNone/>
            </a:pPr>
            <a:endParaRPr lang="fr-FR" sz="2400" dirty="0" smtClean="0"/>
          </a:p>
        </p:txBody>
      </p:sp>
      <p:pic>
        <p:nvPicPr>
          <p:cNvPr id="4" name="Image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953852" y="1628800"/>
            <a:ext cx="7236296" cy="5015082"/>
          </a:xfrm>
          <a:prstGeom prst="rect">
            <a:avLst/>
          </a:prstGeom>
        </p:spPr>
      </p:pic>
    </p:spTree>
    <p:extLst>
      <p:ext uri="{BB962C8B-B14F-4D97-AF65-F5344CB8AC3E}">
        <p14:creationId xmlns="" xmlns:p14="http://schemas.microsoft.com/office/powerpoint/2010/main" val="19898851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err="1" smtClean="0"/>
              <a:t>Darknet</a:t>
            </a:r>
            <a:endParaRPr lang="fr-FR" dirty="0"/>
          </a:p>
        </p:txBody>
      </p:sp>
      <p:sp>
        <p:nvSpPr>
          <p:cNvPr id="3" name="Espace réservé du contenu 2"/>
          <p:cNvSpPr>
            <a:spLocks noGrp="1"/>
          </p:cNvSpPr>
          <p:nvPr>
            <p:ph idx="1"/>
          </p:nvPr>
        </p:nvSpPr>
        <p:spPr>
          <a:xfrm>
            <a:off x="467544" y="1916832"/>
            <a:ext cx="8229600" cy="3096344"/>
          </a:xfrm>
        </p:spPr>
        <p:txBody>
          <a:bodyPr>
            <a:normAutofit/>
          </a:bodyPr>
          <a:lstStyle/>
          <a:p>
            <a:r>
              <a:rPr lang="fr-FR" sz="2400" dirty="0" smtClean="0"/>
              <a:t>Qu’est-ce que c’est ?</a:t>
            </a:r>
          </a:p>
          <a:p>
            <a:r>
              <a:rPr lang="fr-FR" sz="2400" dirty="0" smtClean="0"/>
              <a:t>Comment ca marche ?</a:t>
            </a:r>
          </a:p>
          <a:p>
            <a:r>
              <a:rPr lang="fr-FR" sz="2400" dirty="0" smtClean="0"/>
              <a:t>Les principaux </a:t>
            </a:r>
            <a:r>
              <a:rPr lang="fr-FR" sz="2400" dirty="0" err="1" smtClean="0"/>
              <a:t>darknets</a:t>
            </a:r>
            <a:r>
              <a:rPr lang="fr-FR" sz="2400" dirty="0" smtClean="0"/>
              <a:t>.</a:t>
            </a:r>
          </a:p>
          <a:p>
            <a:r>
              <a:rPr lang="fr-FR" sz="2400" smtClean="0"/>
              <a:t>Le </a:t>
            </a:r>
            <a:r>
              <a:rPr lang="fr-FR" sz="2400" dirty="0" err="1" smtClean="0"/>
              <a:t>Darknet</a:t>
            </a:r>
            <a:r>
              <a:rPr lang="fr-FR" sz="2400" dirty="0" smtClean="0"/>
              <a:t>, pour quoi faire ?</a:t>
            </a:r>
          </a:p>
          <a:p>
            <a:pPr lvl="1"/>
            <a:r>
              <a:rPr lang="fr-FR" sz="2000" dirty="0"/>
              <a:t>Un outil au service des milieux </a:t>
            </a:r>
            <a:r>
              <a:rPr lang="fr-FR" sz="2000" dirty="0" smtClean="0"/>
              <a:t>interlopes</a:t>
            </a:r>
          </a:p>
          <a:p>
            <a:pPr lvl="1"/>
            <a:r>
              <a:rPr lang="fr-FR" sz="2000" dirty="0" smtClean="0"/>
              <a:t>Un outil de lutte contre l’espionnage économique</a:t>
            </a:r>
            <a:endParaRPr lang="fr-FR" sz="2000" dirty="0"/>
          </a:p>
          <a:p>
            <a:pPr lvl="1"/>
            <a:r>
              <a:rPr lang="fr-FR" sz="2000" dirty="0"/>
              <a:t>Un outil au service de la liberté</a:t>
            </a:r>
          </a:p>
          <a:p>
            <a:pPr marL="0" indent="0">
              <a:buNone/>
            </a:pPr>
            <a:endParaRPr lang="fr-FR" sz="2400" dirty="0" smtClean="0"/>
          </a:p>
        </p:txBody>
      </p:sp>
    </p:spTree>
    <p:extLst>
      <p:ext uri="{BB962C8B-B14F-4D97-AF65-F5344CB8AC3E}">
        <p14:creationId xmlns="" xmlns:p14="http://schemas.microsoft.com/office/powerpoint/2010/main" val="480279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err="1" smtClean="0"/>
              <a:t>Darknet</a:t>
            </a:r>
            <a:r>
              <a:rPr lang="fr-FR" dirty="0" smtClean="0"/>
              <a:t> et activités illégales</a:t>
            </a:r>
            <a:endParaRPr lang="fr-FR" dirty="0"/>
          </a:p>
        </p:txBody>
      </p:sp>
      <p:sp>
        <p:nvSpPr>
          <p:cNvPr id="3" name="Espace réservé du contenu 2"/>
          <p:cNvSpPr>
            <a:spLocks noGrp="1"/>
          </p:cNvSpPr>
          <p:nvPr>
            <p:ph idx="1"/>
          </p:nvPr>
        </p:nvSpPr>
        <p:spPr/>
        <p:txBody>
          <a:bodyPr>
            <a:normAutofit/>
          </a:bodyPr>
          <a:lstStyle/>
          <a:p>
            <a:pPr marL="0" indent="0" algn="ctr">
              <a:buNone/>
            </a:pPr>
            <a:r>
              <a:rPr lang="fr-FR" dirty="0" smtClean="0"/>
              <a:t>Marchés noirs</a:t>
            </a:r>
          </a:p>
          <a:p>
            <a:pPr marL="0" indent="0">
              <a:buNone/>
            </a:pPr>
            <a:endParaRPr lang="fr-FR" sz="2400" dirty="0" smtClean="0"/>
          </a:p>
        </p:txBody>
      </p:sp>
      <p:pic>
        <p:nvPicPr>
          <p:cNvPr id="5" name="Image 4"/>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864686" y="1763141"/>
            <a:ext cx="5414628" cy="4803189"/>
          </a:xfrm>
          <a:prstGeom prst="rect">
            <a:avLst/>
          </a:prstGeom>
        </p:spPr>
      </p:pic>
    </p:spTree>
    <p:extLst>
      <p:ext uri="{BB962C8B-B14F-4D97-AF65-F5344CB8AC3E}">
        <p14:creationId xmlns="" xmlns:p14="http://schemas.microsoft.com/office/powerpoint/2010/main" val="11788338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err="1" smtClean="0"/>
              <a:t>Darknet</a:t>
            </a:r>
            <a:r>
              <a:rPr lang="fr-FR" dirty="0" smtClean="0"/>
              <a:t> et activités illégales</a:t>
            </a:r>
            <a:endParaRPr lang="fr-FR" dirty="0"/>
          </a:p>
        </p:txBody>
      </p:sp>
      <p:sp>
        <p:nvSpPr>
          <p:cNvPr id="3" name="Espace réservé du contenu 2"/>
          <p:cNvSpPr>
            <a:spLocks noGrp="1"/>
          </p:cNvSpPr>
          <p:nvPr>
            <p:ph idx="1"/>
          </p:nvPr>
        </p:nvSpPr>
        <p:spPr/>
        <p:txBody>
          <a:bodyPr>
            <a:normAutofit/>
          </a:bodyPr>
          <a:lstStyle/>
          <a:p>
            <a:pPr marL="0" indent="0" algn="ctr">
              <a:buNone/>
            </a:pPr>
            <a:r>
              <a:rPr lang="fr-FR" dirty="0" smtClean="0"/>
              <a:t>Marchés noirs</a:t>
            </a:r>
          </a:p>
          <a:p>
            <a:pPr marL="0" indent="0">
              <a:buNone/>
            </a:pPr>
            <a:endParaRPr lang="fr-FR" sz="2400" dirty="0" smtClean="0"/>
          </a:p>
        </p:txBody>
      </p:sp>
      <p:pic>
        <p:nvPicPr>
          <p:cNvPr id="4" name="Image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516085" y="1844824"/>
            <a:ext cx="8111830" cy="4464496"/>
          </a:xfrm>
          <a:prstGeom prst="rect">
            <a:avLst/>
          </a:prstGeom>
        </p:spPr>
      </p:pic>
    </p:spTree>
    <p:extLst>
      <p:ext uri="{BB962C8B-B14F-4D97-AF65-F5344CB8AC3E}">
        <p14:creationId xmlns="" xmlns:p14="http://schemas.microsoft.com/office/powerpoint/2010/main" val="27618893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err="1" smtClean="0"/>
              <a:t>Darknet</a:t>
            </a:r>
            <a:r>
              <a:rPr lang="fr-FR" dirty="0" smtClean="0"/>
              <a:t> et activités illégales</a:t>
            </a:r>
            <a:endParaRPr lang="fr-FR" dirty="0"/>
          </a:p>
        </p:txBody>
      </p:sp>
      <p:sp>
        <p:nvSpPr>
          <p:cNvPr id="3" name="Espace réservé du contenu 2"/>
          <p:cNvSpPr>
            <a:spLocks noGrp="1"/>
          </p:cNvSpPr>
          <p:nvPr>
            <p:ph idx="1"/>
          </p:nvPr>
        </p:nvSpPr>
        <p:spPr/>
        <p:txBody>
          <a:bodyPr>
            <a:normAutofit/>
          </a:bodyPr>
          <a:lstStyle/>
          <a:p>
            <a:pPr marL="0" indent="0" algn="ctr">
              <a:buNone/>
            </a:pPr>
            <a:r>
              <a:rPr lang="fr-FR" dirty="0" smtClean="0"/>
              <a:t>Offres de service</a:t>
            </a:r>
          </a:p>
          <a:p>
            <a:pPr marL="0" indent="0">
              <a:buNone/>
            </a:pPr>
            <a:endParaRPr lang="fr-FR" sz="2400" dirty="0" smtClean="0"/>
          </a:p>
        </p:txBody>
      </p:sp>
      <p:pic>
        <p:nvPicPr>
          <p:cNvPr id="6" name="Image 5"/>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487685" y="1772816"/>
            <a:ext cx="8168631" cy="4248472"/>
          </a:xfrm>
          <a:prstGeom prst="rect">
            <a:avLst/>
          </a:prstGeom>
        </p:spPr>
      </p:pic>
    </p:spTree>
    <p:extLst>
      <p:ext uri="{BB962C8B-B14F-4D97-AF65-F5344CB8AC3E}">
        <p14:creationId xmlns="" xmlns:p14="http://schemas.microsoft.com/office/powerpoint/2010/main" val="348238875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err="1" smtClean="0"/>
              <a:t>Darknet</a:t>
            </a:r>
            <a:r>
              <a:rPr lang="fr-FR" dirty="0" smtClean="0"/>
              <a:t> et activités illégales</a:t>
            </a:r>
            <a:endParaRPr lang="fr-FR" dirty="0"/>
          </a:p>
        </p:txBody>
      </p:sp>
      <p:sp>
        <p:nvSpPr>
          <p:cNvPr id="3" name="Espace réservé du contenu 2"/>
          <p:cNvSpPr>
            <a:spLocks noGrp="1"/>
          </p:cNvSpPr>
          <p:nvPr>
            <p:ph idx="1"/>
          </p:nvPr>
        </p:nvSpPr>
        <p:spPr/>
        <p:txBody>
          <a:bodyPr>
            <a:normAutofit/>
          </a:bodyPr>
          <a:lstStyle/>
          <a:p>
            <a:pPr marL="0" indent="0" algn="ctr">
              <a:buNone/>
            </a:pPr>
            <a:r>
              <a:rPr lang="fr-FR" dirty="0" smtClean="0"/>
              <a:t>Offres de service</a:t>
            </a:r>
          </a:p>
          <a:p>
            <a:pPr marL="0" indent="0">
              <a:buNone/>
            </a:pPr>
            <a:endParaRPr lang="fr-FR" sz="2400" dirty="0" smtClean="0"/>
          </a:p>
        </p:txBody>
      </p:sp>
      <p:pic>
        <p:nvPicPr>
          <p:cNvPr id="4" name="Image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079612" y="1700808"/>
            <a:ext cx="6984776" cy="4914153"/>
          </a:xfrm>
          <a:prstGeom prst="rect">
            <a:avLst/>
          </a:prstGeom>
        </p:spPr>
      </p:pic>
    </p:spTree>
    <p:extLst>
      <p:ext uri="{BB962C8B-B14F-4D97-AF65-F5344CB8AC3E}">
        <p14:creationId xmlns="" xmlns:p14="http://schemas.microsoft.com/office/powerpoint/2010/main" val="64020742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err="1" smtClean="0"/>
              <a:t>Darknet</a:t>
            </a:r>
            <a:r>
              <a:rPr lang="fr-FR" dirty="0" smtClean="0"/>
              <a:t> et activités illégales</a:t>
            </a:r>
            <a:endParaRPr lang="fr-FR" dirty="0"/>
          </a:p>
        </p:txBody>
      </p:sp>
      <p:sp>
        <p:nvSpPr>
          <p:cNvPr id="3" name="Espace réservé du contenu 2"/>
          <p:cNvSpPr>
            <a:spLocks noGrp="1"/>
          </p:cNvSpPr>
          <p:nvPr>
            <p:ph idx="1"/>
          </p:nvPr>
        </p:nvSpPr>
        <p:spPr/>
        <p:txBody>
          <a:bodyPr>
            <a:normAutofit/>
          </a:bodyPr>
          <a:lstStyle/>
          <a:p>
            <a:pPr marL="0" indent="0" algn="ctr">
              <a:buNone/>
            </a:pPr>
            <a:r>
              <a:rPr lang="fr-FR" dirty="0" smtClean="0"/>
              <a:t>Propagande</a:t>
            </a:r>
          </a:p>
          <a:p>
            <a:pPr marL="0" indent="0">
              <a:buNone/>
            </a:pPr>
            <a:endParaRPr lang="fr-FR" sz="2400" dirty="0" smtClean="0"/>
          </a:p>
        </p:txBody>
      </p:sp>
      <p:pic>
        <p:nvPicPr>
          <p:cNvPr id="5" name="Image 4"/>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295636" y="1700808"/>
            <a:ext cx="6552728" cy="4954844"/>
          </a:xfrm>
          <a:prstGeom prst="rect">
            <a:avLst/>
          </a:prstGeom>
        </p:spPr>
      </p:pic>
    </p:spTree>
    <p:extLst>
      <p:ext uri="{BB962C8B-B14F-4D97-AF65-F5344CB8AC3E}">
        <p14:creationId xmlns="" xmlns:p14="http://schemas.microsoft.com/office/powerpoint/2010/main" val="197047245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err="1" smtClean="0"/>
              <a:t>Darknet</a:t>
            </a:r>
            <a:r>
              <a:rPr lang="fr-FR" dirty="0" smtClean="0"/>
              <a:t> et activités illégales</a:t>
            </a:r>
            <a:endParaRPr lang="fr-FR" dirty="0"/>
          </a:p>
        </p:txBody>
      </p:sp>
      <p:sp>
        <p:nvSpPr>
          <p:cNvPr id="3" name="Espace réservé du contenu 2"/>
          <p:cNvSpPr>
            <a:spLocks noGrp="1"/>
          </p:cNvSpPr>
          <p:nvPr>
            <p:ph idx="1"/>
          </p:nvPr>
        </p:nvSpPr>
        <p:spPr/>
        <p:txBody>
          <a:bodyPr>
            <a:normAutofit/>
          </a:bodyPr>
          <a:lstStyle/>
          <a:p>
            <a:pPr marL="0" indent="0" algn="ctr">
              <a:buNone/>
            </a:pPr>
            <a:r>
              <a:rPr lang="fr-FR" dirty="0" smtClean="0"/>
              <a:t>Propagande</a:t>
            </a:r>
          </a:p>
          <a:p>
            <a:pPr marL="0" indent="0">
              <a:buNone/>
            </a:pPr>
            <a:endParaRPr lang="fr-FR" sz="2400" dirty="0" smtClean="0"/>
          </a:p>
        </p:txBody>
      </p:sp>
      <p:pic>
        <p:nvPicPr>
          <p:cNvPr id="4" name="Image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0217" y="1700808"/>
            <a:ext cx="6588224" cy="2247472"/>
          </a:xfrm>
          <a:prstGeom prst="rect">
            <a:avLst/>
          </a:prstGeom>
        </p:spPr>
      </p:pic>
      <p:pic>
        <p:nvPicPr>
          <p:cNvPr id="6" name="Image 5"/>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4391980" y="4219534"/>
            <a:ext cx="4392488" cy="2638466"/>
          </a:xfrm>
          <a:prstGeom prst="rect">
            <a:avLst/>
          </a:prstGeom>
        </p:spPr>
      </p:pic>
    </p:spTree>
    <p:extLst>
      <p:ext uri="{BB962C8B-B14F-4D97-AF65-F5344CB8AC3E}">
        <p14:creationId xmlns="" xmlns:p14="http://schemas.microsoft.com/office/powerpoint/2010/main" val="178062501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err="1" smtClean="0"/>
              <a:t>Darknet</a:t>
            </a:r>
            <a:r>
              <a:rPr lang="fr-FR" dirty="0" smtClean="0"/>
              <a:t> et activités illégales</a:t>
            </a:r>
            <a:endParaRPr lang="fr-FR" dirty="0"/>
          </a:p>
        </p:txBody>
      </p:sp>
      <p:sp>
        <p:nvSpPr>
          <p:cNvPr id="3" name="Espace réservé du contenu 2"/>
          <p:cNvSpPr>
            <a:spLocks noGrp="1"/>
          </p:cNvSpPr>
          <p:nvPr>
            <p:ph idx="1"/>
          </p:nvPr>
        </p:nvSpPr>
        <p:spPr/>
        <p:txBody>
          <a:bodyPr>
            <a:normAutofit/>
          </a:bodyPr>
          <a:lstStyle/>
          <a:p>
            <a:pPr marL="0" indent="0" algn="ctr">
              <a:buNone/>
            </a:pPr>
            <a:r>
              <a:rPr lang="fr-FR" dirty="0" err="1" smtClean="0"/>
              <a:t>Complotisme</a:t>
            </a:r>
            <a:endParaRPr lang="fr-FR" dirty="0" smtClean="0"/>
          </a:p>
          <a:p>
            <a:pPr marL="0" indent="0">
              <a:buNone/>
            </a:pPr>
            <a:endParaRPr lang="fr-FR" sz="2400" dirty="0" smtClean="0"/>
          </a:p>
        </p:txBody>
      </p:sp>
      <p:pic>
        <p:nvPicPr>
          <p:cNvPr id="5" name="Image 4"/>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2278549"/>
            <a:ext cx="9144000" cy="2300902"/>
          </a:xfrm>
          <a:prstGeom prst="rect">
            <a:avLst/>
          </a:prstGeom>
        </p:spPr>
      </p:pic>
    </p:spTree>
    <p:extLst>
      <p:ext uri="{BB962C8B-B14F-4D97-AF65-F5344CB8AC3E}">
        <p14:creationId xmlns="" xmlns:p14="http://schemas.microsoft.com/office/powerpoint/2010/main" val="375879095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err="1" smtClean="0"/>
              <a:t>Darknet</a:t>
            </a:r>
            <a:r>
              <a:rPr lang="fr-FR" dirty="0" smtClean="0"/>
              <a:t> et activités illégales</a:t>
            </a:r>
            <a:endParaRPr lang="fr-FR" dirty="0"/>
          </a:p>
        </p:txBody>
      </p:sp>
      <p:sp>
        <p:nvSpPr>
          <p:cNvPr id="3" name="Espace réservé du contenu 2"/>
          <p:cNvSpPr>
            <a:spLocks noGrp="1"/>
          </p:cNvSpPr>
          <p:nvPr>
            <p:ph idx="1"/>
          </p:nvPr>
        </p:nvSpPr>
        <p:spPr>
          <a:xfrm>
            <a:off x="457200" y="1052736"/>
            <a:ext cx="8229600" cy="5688632"/>
          </a:xfrm>
        </p:spPr>
        <p:txBody>
          <a:bodyPr>
            <a:normAutofit lnSpcReduction="10000"/>
          </a:bodyPr>
          <a:lstStyle/>
          <a:p>
            <a:pPr marL="0" indent="0" algn="ctr">
              <a:buNone/>
            </a:pPr>
            <a:r>
              <a:rPr lang="fr-FR" dirty="0" smtClean="0"/>
              <a:t>Un contenu diversifié</a:t>
            </a:r>
          </a:p>
          <a:p>
            <a:pPr marL="0" indent="0">
              <a:buNone/>
            </a:pPr>
            <a:endParaRPr lang="fr-FR" sz="2400" dirty="0" smtClean="0"/>
          </a:p>
          <a:p>
            <a:pPr marL="0" indent="0">
              <a:buNone/>
            </a:pPr>
            <a:endParaRPr lang="fr-FR" sz="2400" dirty="0"/>
          </a:p>
          <a:p>
            <a:pPr marL="0" indent="0">
              <a:buNone/>
            </a:pPr>
            <a:endParaRPr lang="fr-FR" sz="2400" dirty="0" smtClean="0"/>
          </a:p>
          <a:p>
            <a:pPr marL="0" indent="0">
              <a:buNone/>
            </a:pPr>
            <a:endParaRPr lang="fr-FR" sz="2400" dirty="0"/>
          </a:p>
          <a:p>
            <a:pPr marL="0" indent="0">
              <a:buNone/>
            </a:pPr>
            <a:endParaRPr lang="fr-FR" sz="2400" dirty="0" smtClean="0"/>
          </a:p>
          <a:p>
            <a:pPr marL="0" indent="0">
              <a:buNone/>
            </a:pPr>
            <a:endParaRPr lang="fr-FR" sz="2400" dirty="0"/>
          </a:p>
          <a:p>
            <a:pPr marL="0" indent="0">
              <a:buNone/>
            </a:pPr>
            <a:endParaRPr lang="fr-FR" sz="2400" dirty="0" smtClean="0"/>
          </a:p>
          <a:p>
            <a:pPr marL="0" indent="0">
              <a:buNone/>
            </a:pPr>
            <a:endParaRPr lang="fr-FR" sz="2400" dirty="0"/>
          </a:p>
          <a:p>
            <a:pPr marL="0" indent="0">
              <a:buNone/>
            </a:pPr>
            <a:endParaRPr lang="fr-FR" sz="2400" dirty="0" smtClean="0"/>
          </a:p>
          <a:p>
            <a:pPr marL="0" indent="0">
              <a:buNone/>
            </a:pPr>
            <a:endParaRPr lang="fr-FR" sz="2400" dirty="0"/>
          </a:p>
          <a:p>
            <a:pPr marL="0" indent="0">
              <a:buNone/>
            </a:pPr>
            <a:endParaRPr lang="fr-FR" sz="2400" dirty="0" smtClean="0"/>
          </a:p>
          <a:p>
            <a:pPr marL="0" indent="0" algn="ctr">
              <a:buNone/>
            </a:pPr>
            <a:r>
              <a:rPr lang="fr-FR" sz="2000" dirty="0" smtClean="0"/>
              <a:t>Echantillon des services </a:t>
            </a:r>
            <a:r>
              <a:rPr lang="fr-FR" sz="2000" dirty="0" err="1" smtClean="0"/>
              <a:t>Freenet</a:t>
            </a:r>
            <a:endParaRPr lang="fr-FR" sz="2000" dirty="0" smtClean="0"/>
          </a:p>
        </p:txBody>
      </p:sp>
      <p:pic>
        <p:nvPicPr>
          <p:cNvPr id="4" name="Image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723900" y="2060848"/>
            <a:ext cx="7696200" cy="3790950"/>
          </a:xfrm>
          <a:prstGeom prst="rect">
            <a:avLst/>
          </a:prstGeom>
        </p:spPr>
      </p:pic>
    </p:spTree>
    <p:extLst>
      <p:ext uri="{BB962C8B-B14F-4D97-AF65-F5344CB8AC3E}">
        <p14:creationId xmlns="" xmlns:p14="http://schemas.microsoft.com/office/powerpoint/2010/main" val="406527387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err="1" smtClean="0"/>
              <a:t>Darknet</a:t>
            </a:r>
            <a:r>
              <a:rPr lang="fr-FR" dirty="0" smtClean="0"/>
              <a:t> et espionnage économique</a:t>
            </a:r>
            <a:endParaRPr lang="fr-FR" dirty="0"/>
          </a:p>
        </p:txBody>
      </p:sp>
      <p:sp>
        <p:nvSpPr>
          <p:cNvPr id="3" name="Sous-titre 2"/>
          <p:cNvSpPr>
            <a:spLocks noGrp="1"/>
          </p:cNvSpPr>
          <p:nvPr>
            <p:ph type="subTitle" idx="1"/>
          </p:nvPr>
        </p:nvSpPr>
        <p:spPr/>
        <p:txBody>
          <a:bodyPr/>
          <a:lstStyle/>
          <a:p>
            <a:endParaRPr lang="fr-FR" sz="1600" dirty="0"/>
          </a:p>
        </p:txBody>
      </p:sp>
      <p:sp>
        <p:nvSpPr>
          <p:cNvPr id="4" name="Titre 1"/>
          <p:cNvSpPr txBox="1">
            <a:spLocks/>
          </p:cNvSpPr>
          <p:nvPr/>
        </p:nvSpPr>
        <p:spPr>
          <a:xfrm>
            <a:off x="457200" y="42999"/>
            <a:ext cx="8229600" cy="634082"/>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dirty="0" err="1" smtClean="0"/>
              <a:t>Darknet</a:t>
            </a:r>
            <a:endParaRPr lang="fr-FR" dirty="0"/>
          </a:p>
        </p:txBody>
      </p:sp>
    </p:spTree>
    <p:extLst>
      <p:ext uri="{BB962C8B-B14F-4D97-AF65-F5344CB8AC3E}">
        <p14:creationId xmlns="" xmlns:p14="http://schemas.microsoft.com/office/powerpoint/2010/main" val="383896476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marL="0" indent="0"/>
            <a:r>
              <a:rPr lang="fr-FR" dirty="0" smtClean="0"/>
              <a:t>Espionnage économique</a:t>
            </a:r>
            <a:endParaRPr lang="fr-FR" dirty="0"/>
          </a:p>
        </p:txBody>
      </p:sp>
      <p:pic>
        <p:nvPicPr>
          <p:cNvPr id="7" name="Image 6"/>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565574" y="764704"/>
            <a:ext cx="6000750" cy="1724025"/>
          </a:xfrm>
          <a:prstGeom prst="rect">
            <a:avLst/>
          </a:prstGeom>
        </p:spPr>
      </p:pic>
      <p:sp>
        <p:nvSpPr>
          <p:cNvPr id="9" name="ZoneTexte 8"/>
          <p:cNvSpPr txBox="1"/>
          <p:nvPr/>
        </p:nvSpPr>
        <p:spPr>
          <a:xfrm>
            <a:off x="25855" y="2708920"/>
            <a:ext cx="8938633" cy="2862322"/>
          </a:xfrm>
          <a:prstGeom prst="rect">
            <a:avLst/>
          </a:prstGeom>
          <a:noFill/>
        </p:spPr>
        <p:txBody>
          <a:bodyPr wrap="square" rtlCol="0">
            <a:spAutoFit/>
          </a:bodyPr>
          <a:lstStyle/>
          <a:p>
            <a:r>
              <a:rPr lang="en-US" dirty="0"/>
              <a:t>This classified US intelligence "Information Need" spying order </a:t>
            </a:r>
            <a:r>
              <a:rPr lang="en-US" b="1" dirty="0"/>
              <a:t>mandates long term economic </a:t>
            </a:r>
            <a:r>
              <a:rPr lang="en-US" b="1" dirty="0" smtClean="0"/>
              <a:t>espionage against </a:t>
            </a:r>
            <a:r>
              <a:rPr lang="en-US" b="1" dirty="0"/>
              <a:t>France</a:t>
            </a:r>
            <a:r>
              <a:rPr lang="en-US" dirty="0"/>
              <a:t> in order to obtain details about the economic activities of French companies and </a:t>
            </a:r>
            <a:r>
              <a:rPr lang="en-US" dirty="0" smtClean="0"/>
              <a:t>the economic </a:t>
            </a:r>
            <a:r>
              <a:rPr lang="en-US" dirty="0"/>
              <a:t>policies and decisions of the French government. Information Needs (IN) are </a:t>
            </a:r>
            <a:r>
              <a:rPr lang="en-US" dirty="0" smtClean="0"/>
              <a:t>collection requirements </a:t>
            </a:r>
            <a:r>
              <a:rPr lang="en-US" dirty="0"/>
              <a:t>extracted from the National SIGINT Requirements List, and are used to broadly justify </a:t>
            </a:r>
            <a:r>
              <a:rPr lang="en-US" dirty="0" smtClean="0"/>
              <a:t>the interception </a:t>
            </a:r>
            <a:r>
              <a:rPr lang="en-US" dirty="0"/>
              <a:t>of communications in order to satisfy generic intelligence demands from U.S. policy </a:t>
            </a:r>
            <a:r>
              <a:rPr lang="en-US" dirty="0" smtClean="0"/>
              <a:t>makers and </a:t>
            </a:r>
            <a:r>
              <a:rPr lang="en-US" dirty="0"/>
              <a:t>the U.S. Intelligence Community. This IN, </a:t>
            </a:r>
            <a:r>
              <a:rPr lang="en-US" b="1" dirty="0"/>
              <a:t>identified as 2002-204 (first created in 2002 and </a:t>
            </a:r>
            <a:r>
              <a:rPr lang="en-US" b="1" dirty="0" smtClean="0"/>
              <a:t>updated for </a:t>
            </a:r>
            <a:r>
              <a:rPr lang="en-US" b="1" dirty="0"/>
              <a:t>more than a decade) </a:t>
            </a:r>
            <a:r>
              <a:rPr lang="en-US" dirty="0"/>
              <a:t>and referenced in the list of Top NSA French Targets previously published </a:t>
            </a:r>
            <a:r>
              <a:rPr lang="en-US" dirty="0" smtClean="0"/>
              <a:t>by </a:t>
            </a:r>
            <a:r>
              <a:rPr lang="en-US" dirty="0" err="1" smtClean="0"/>
              <a:t>WikiLeaks</a:t>
            </a:r>
            <a:r>
              <a:rPr lang="en-US" dirty="0"/>
              <a:t>, shows which particular information of interest ("Essential Elements of Information", EEI) </a:t>
            </a:r>
            <a:r>
              <a:rPr lang="en-US" dirty="0" smtClean="0"/>
              <a:t>the relevant </a:t>
            </a:r>
            <a:r>
              <a:rPr lang="en-US" dirty="0"/>
              <a:t>Signals Intelligence units are instructed to collect and report about.</a:t>
            </a:r>
            <a:endParaRPr lang="fr-FR" dirty="0"/>
          </a:p>
        </p:txBody>
      </p:sp>
    </p:spTree>
    <p:extLst>
      <p:ext uri="{BB962C8B-B14F-4D97-AF65-F5344CB8AC3E}">
        <p14:creationId xmlns="" xmlns:p14="http://schemas.microsoft.com/office/powerpoint/2010/main" val="18288042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Qu’est-ce que c’est ?</a:t>
            </a:r>
            <a:endParaRPr lang="fr-FR" dirty="0"/>
          </a:p>
        </p:txBody>
      </p:sp>
      <p:sp>
        <p:nvSpPr>
          <p:cNvPr id="5" name="Titre 1"/>
          <p:cNvSpPr txBox="1">
            <a:spLocks/>
          </p:cNvSpPr>
          <p:nvPr/>
        </p:nvSpPr>
        <p:spPr>
          <a:xfrm>
            <a:off x="457200" y="42999"/>
            <a:ext cx="8229600" cy="634082"/>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dirty="0" err="1" smtClean="0"/>
              <a:t>Darknet</a:t>
            </a:r>
            <a:endParaRPr lang="fr-FR" dirty="0"/>
          </a:p>
        </p:txBody>
      </p:sp>
    </p:spTree>
    <p:extLst>
      <p:ext uri="{BB962C8B-B14F-4D97-AF65-F5344CB8AC3E}">
        <p14:creationId xmlns="" xmlns:p14="http://schemas.microsoft.com/office/powerpoint/2010/main" val="374397557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marL="0" indent="0"/>
            <a:r>
              <a:rPr lang="fr-FR" dirty="0"/>
              <a:t>Espionnage économique</a:t>
            </a:r>
          </a:p>
        </p:txBody>
      </p:sp>
      <p:pic>
        <p:nvPicPr>
          <p:cNvPr id="7" name="Image 6"/>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565574" y="764704"/>
            <a:ext cx="6000750" cy="1724025"/>
          </a:xfrm>
          <a:prstGeom prst="rect">
            <a:avLst/>
          </a:prstGeom>
        </p:spPr>
      </p:pic>
      <p:pic>
        <p:nvPicPr>
          <p:cNvPr id="10" name="Image 9"/>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852486" y="2967186"/>
            <a:ext cx="7439025" cy="3486150"/>
          </a:xfrm>
          <a:prstGeom prst="rect">
            <a:avLst/>
          </a:prstGeom>
        </p:spPr>
      </p:pic>
      <p:sp>
        <p:nvSpPr>
          <p:cNvPr id="3" name="Rectangle 2"/>
          <p:cNvSpPr/>
          <p:nvPr/>
        </p:nvSpPr>
        <p:spPr>
          <a:xfrm>
            <a:off x="2579757" y="2488729"/>
            <a:ext cx="4053995" cy="369332"/>
          </a:xfrm>
          <a:prstGeom prst="rect">
            <a:avLst/>
          </a:prstGeom>
        </p:spPr>
        <p:txBody>
          <a:bodyPr wrap="none">
            <a:spAutoFit/>
          </a:bodyPr>
          <a:lstStyle/>
          <a:p>
            <a:r>
              <a:rPr lang="en-US" dirty="0"/>
              <a:t>("Essential Elements of Information", EEI)</a:t>
            </a:r>
            <a:endParaRPr lang="fr-FR" dirty="0"/>
          </a:p>
        </p:txBody>
      </p:sp>
    </p:spTree>
    <p:extLst>
      <p:ext uri="{BB962C8B-B14F-4D97-AF65-F5344CB8AC3E}">
        <p14:creationId xmlns="" xmlns:p14="http://schemas.microsoft.com/office/powerpoint/2010/main" val="107402275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marL="0" indent="0"/>
            <a:r>
              <a:rPr lang="fr-FR" dirty="0"/>
              <a:t>Espionnage économique</a:t>
            </a:r>
          </a:p>
        </p:txBody>
      </p:sp>
      <p:pic>
        <p:nvPicPr>
          <p:cNvPr id="4" name="Image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38100" y="1196752"/>
            <a:ext cx="9067800" cy="1362075"/>
          </a:xfrm>
          <a:prstGeom prst="rect">
            <a:avLst/>
          </a:prstGeom>
        </p:spPr>
      </p:pic>
      <p:pic>
        <p:nvPicPr>
          <p:cNvPr id="5" name="Image 4"/>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695450" y="2636912"/>
            <a:ext cx="5753100" cy="1333500"/>
          </a:xfrm>
          <a:prstGeom prst="rect">
            <a:avLst/>
          </a:prstGeom>
        </p:spPr>
      </p:pic>
      <p:pic>
        <p:nvPicPr>
          <p:cNvPr id="6" name="Image 5"/>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1808849" y="4015446"/>
            <a:ext cx="5526302" cy="2565783"/>
          </a:xfrm>
          <a:prstGeom prst="rect">
            <a:avLst/>
          </a:prstGeom>
        </p:spPr>
      </p:pic>
    </p:spTree>
    <p:extLst>
      <p:ext uri="{BB962C8B-B14F-4D97-AF65-F5344CB8AC3E}">
        <p14:creationId xmlns="" xmlns:p14="http://schemas.microsoft.com/office/powerpoint/2010/main" val="7651061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err="1" smtClean="0"/>
              <a:t>Darknet</a:t>
            </a:r>
            <a:r>
              <a:rPr lang="fr-FR" dirty="0" smtClean="0"/>
              <a:t> et libertés</a:t>
            </a:r>
            <a:endParaRPr lang="fr-FR" dirty="0"/>
          </a:p>
        </p:txBody>
      </p:sp>
      <p:sp>
        <p:nvSpPr>
          <p:cNvPr id="3" name="Sous-titre 2"/>
          <p:cNvSpPr>
            <a:spLocks noGrp="1"/>
          </p:cNvSpPr>
          <p:nvPr>
            <p:ph type="subTitle" idx="1"/>
          </p:nvPr>
        </p:nvSpPr>
        <p:spPr/>
        <p:txBody>
          <a:bodyPr/>
          <a:lstStyle/>
          <a:p>
            <a:endParaRPr lang="fr-FR" sz="1600" dirty="0"/>
          </a:p>
        </p:txBody>
      </p:sp>
      <p:sp>
        <p:nvSpPr>
          <p:cNvPr id="4" name="Titre 1"/>
          <p:cNvSpPr txBox="1">
            <a:spLocks/>
          </p:cNvSpPr>
          <p:nvPr/>
        </p:nvSpPr>
        <p:spPr>
          <a:xfrm>
            <a:off x="457200" y="42999"/>
            <a:ext cx="8229600" cy="634082"/>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dirty="0" err="1" smtClean="0"/>
              <a:t>Darknet</a:t>
            </a:r>
            <a:endParaRPr lang="fr-FR" dirty="0"/>
          </a:p>
        </p:txBody>
      </p:sp>
    </p:spTree>
    <p:extLst>
      <p:ext uri="{BB962C8B-B14F-4D97-AF65-F5344CB8AC3E}">
        <p14:creationId xmlns="" xmlns:p14="http://schemas.microsoft.com/office/powerpoint/2010/main" val="348205719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marL="0" indent="0"/>
            <a:r>
              <a:rPr lang="fr-FR" dirty="0"/>
              <a:t>Lancement d’alerte</a:t>
            </a:r>
          </a:p>
        </p:txBody>
      </p:sp>
      <p:sp>
        <p:nvSpPr>
          <p:cNvPr id="3" name="Espace réservé du contenu 2"/>
          <p:cNvSpPr>
            <a:spLocks noGrp="1"/>
          </p:cNvSpPr>
          <p:nvPr>
            <p:ph idx="1"/>
          </p:nvPr>
        </p:nvSpPr>
        <p:spPr/>
        <p:txBody>
          <a:bodyPr>
            <a:normAutofit/>
          </a:bodyPr>
          <a:lstStyle/>
          <a:p>
            <a:pPr marL="0" indent="0">
              <a:buNone/>
            </a:pPr>
            <a:r>
              <a:rPr lang="fr-FR" sz="2400" dirty="0" err="1" smtClean="0"/>
              <a:t>WikiLeaks</a:t>
            </a:r>
            <a:r>
              <a:rPr lang="fr-FR" sz="2400" dirty="0" smtClean="0"/>
              <a:t> de l’affaire Julius </a:t>
            </a:r>
            <a:r>
              <a:rPr lang="fr-FR" sz="2400" dirty="0" err="1" smtClean="0"/>
              <a:t>Bär</a:t>
            </a:r>
            <a:r>
              <a:rPr lang="fr-FR" sz="2400" dirty="0" smtClean="0"/>
              <a:t> au </a:t>
            </a:r>
            <a:r>
              <a:rPr lang="fr-FR" sz="2400" dirty="0" err="1" smtClean="0"/>
              <a:t>Cablegate</a:t>
            </a:r>
            <a:endParaRPr lang="fr-FR" sz="2400" dirty="0" smtClean="0"/>
          </a:p>
          <a:p>
            <a:pPr marL="0" indent="0">
              <a:buNone/>
            </a:pPr>
            <a:endParaRPr lang="fr-FR" sz="2400" dirty="0" smtClean="0"/>
          </a:p>
        </p:txBody>
      </p:sp>
      <p:pic>
        <p:nvPicPr>
          <p:cNvPr id="4" name="Image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326033" y="1508608"/>
            <a:ext cx="6491935" cy="5304768"/>
          </a:xfrm>
          <a:prstGeom prst="rect">
            <a:avLst/>
          </a:prstGeom>
        </p:spPr>
      </p:pic>
    </p:spTree>
    <p:extLst>
      <p:ext uri="{BB962C8B-B14F-4D97-AF65-F5344CB8AC3E}">
        <p14:creationId xmlns="" xmlns:p14="http://schemas.microsoft.com/office/powerpoint/2010/main" val="226085822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marL="0" indent="0"/>
            <a:r>
              <a:rPr lang="fr-FR" dirty="0"/>
              <a:t>Lancement </a:t>
            </a:r>
            <a:r>
              <a:rPr lang="fr-FR" dirty="0" smtClean="0"/>
              <a:t>d’alerte</a:t>
            </a:r>
            <a:endParaRPr lang="fr-FR" dirty="0"/>
          </a:p>
        </p:txBody>
      </p:sp>
      <p:sp>
        <p:nvSpPr>
          <p:cNvPr id="3" name="Espace réservé du contenu 2"/>
          <p:cNvSpPr>
            <a:spLocks noGrp="1"/>
          </p:cNvSpPr>
          <p:nvPr>
            <p:ph idx="1"/>
          </p:nvPr>
        </p:nvSpPr>
        <p:spPr/>
        <p:txBody>
          <a:bodyPr>
            <a:normAutofit/>
          </a:bodyPr>
          <a:lstStyle/>
          <a:p>
            <a:pPr marL="0" indent="0">
              <a:buNone/>
            </a:pPr>
            <a:r>
              <a:rPr lang="fr-FR" sz="2400" dirty="0" smtClean="0"/>
              <a:t>Les émules : </a:t>
            </a:r>
            <a:r>
              <a:rPr lang="fr-FR" sz="2400" i="1" dirty="0" smtClean="0"/>
              <a:t>Secure Drop</a:t>
            </a:r>
            <a:r>
              <a:rPr lang="fr-FR" sz="2400" dirty="0" smtClean="0"/>
              <a:t>, </a:t>
            </a:r>
            <a:r>
              <a:rPr lang="fr-FR" sz="2400" i="1" dirty="0" smtClean="0"/>
              <a:t>Global </a:t>
            </a:r>
            <a:r>
              <a:rPr lang="fr-FR" sz="2400" i="1" dirty="0" err="1" smtClean="0"/>
              <a:t>Leaks</a:t>
            </a:r>
            <a:r>
              <a:rPr lang="fr-FR" sz="2400" dirty="0" smtClean="0"/>
              <a:t>, etc. </a:t>
            </a:r>
          </a:p>
          <a:p>
            <a:pPr marL="0" indent="0">
              <a:buNone/>
            </a:pPr>
            <a:r>
              <a:rPr lang="fr-FR" sz="2400" dirty="0" smtClean="0"/>
              <a:t>Utilisés par le </a:t>
            </a:r>
            <a:r>
              <a:rPr lang="fr-FR" sz="2400" i="1" dirty="0" smtClean="0"/>
              <a:t>Guardian</a:t>
            </a:r>
            <a:r>
              <a:rPr lang="fr-FR" sz="2400" dirty="0" smtClean="0"/>
              <a:t>, Le </a:t>
            </a:r>
            <a:r>
              <a:rPr lang="fr-FR" sz="2400" i="1" dirty="0" smtClean="0"/>
              <a:t>Washington Post</a:t>
            </a:r>
            <a:r>
              <a:rPr lang="fr-FR" sz="2400" dirty="0" smtClean="0"/>
              <a:t>, </a:t>
            </a:r>
            <a:r>
              <a:rPr lang="fr-FR" sz="2400" i="1" dirty="0" err="1" smtClean="0"/>
              <a:t>Mediapart</a:t>
            </a:r>
            <a:r>
              <a:rPr lang="fr-FR" sz="2400" dirty="0" smtClean="0"/>
              <a:t> et de nombreux autres.</a:t>
            </a:r>
          </a:p>
          <a:p>
            <a:pPr marL="0" indent="0">
              <a:buNone/>
            </a:pPr>
            <a:endParaRPr lang="fr-FR" sz="2400" dirty="0" smtClean="0"/>
          </a:p>
          <a:p>
            <a:pPr marL="0" indent="0">
              <a:buNone/>
            </a:pPr>
            <a:endParaRPr lang="fr-FR" sz="2400" dirty="0" smtClean="0"/>
          </a:p>
        </p:txBody>
      </p:sp>
      <p:pic>
        <p:nvPicPr>
          <p:cNvPr id="5" name="Image 4"/>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845840" y="2886047"/>
            <a:ext cx="7452320" cy="1335041"/>
          </a:xfrm>
          <a:prstGeom prst="rect">
            <a:avLst/>
          </a:prstGeom>
        </p:spPr>
      </p:pic>
      <p:pic>
        <p:nvPicPr>
          <p:cNvPr id="6" name="Image 5"/>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965897" y="4653136"/>
            <a:ext cx="7212206" cy="1296144"/>
          </a:xfrm>
          <a:prstGeom prst="rect">
            <a:avLst/>
          </a:prstGeom>
        </p:spPr>
      </p:pic>
    </p:spTree>
    <p:extLst>
      <p:ext uri="{BB962C8B-B14F-4D97-AF65-F5344CB8AC3E}">
        <p14:creationId xmlns="" xmlns:p14="http://schemas.microsoft.com/office/powerpoint/2010/main" val="161393563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marL="0" indent="0"/>
            <a:r>
              <a:rPr lang="fr-FR" dirty="0" smtClean="0"/>
              <a:t>Liberté d’information</a:t>
            </a:r>
            <a:endParaRPr lang="fr-FR" dirty="0"/>
          </a:p>
        </p:txBody>
      </p:sp>
      <p:sp>
        <p:nvSpPr>
          <p:cNvPr id="3" name="Espace réservé du contenu 2"/>
          <p:cNvSpPr>
            <a:spLocks noGrp="1"/>
          </p:cNvSpPr>
          <p:nvPr>
            <p:ph idx="1"/>
          </p:nvPr>
        </p:nvSpPr>
        <p:spPr/>
        <p:txBody>
          <a:bodyPr>
            <a:normAutofit/>
          </a:bodyPr>
          <a:lstStyle/>
          <a:p>
            <a:pPr marL="0" indent="0" algn="ctr">
              <a:buNone/>
            </a:pPr>
            <a:r>
              <a:rPr lang="fr-FR" sz="2400" dirty="0" smtClean="0"/>
              <a:t>Reporters sans Frontières et le Kit de survie numérique</a:t>
            </a:r>
          </a:p>
          <a:p>
            <a:pPr marL="0" indent="0">
              <a:buNone/>
            </a:pPr>
            <a:endParaRPr lang="fr-FR" sz="2400" dirty="0" smtClean="0"/>
          </a:p>
          <a:p>
            <a:pPr marL="0" indent="0">
              <a:buNone/>
            </a:pPr>
            <a:endParaRPr lang="fr-FR" sz="2400" dirty="0" smtClean="0"/>
          </a:p>
        </p:txBody>
      </p:sp>
      <p:pic>
        <p:nvPicPr>
          <p:cNvPr id="4" name="Image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869104" y="2252004"/>
            <a:ext cx="7405793" cy="2761172"/>
          </a:xfrm>
          <a:prstGeom prst="rect">
            <a:avLst/>
          </a:prstGeom>
        </p:spPr>
      </p:pic>
    </p:spTree>
    <p:extLst>
      <p:ext uri="{BB962C8B-B14F-4D97-AF65-F5344CB8AC3E}">
        <p14:creationId xmlns="" xmlns:p14="http://schemas.microsoft.com/office/powerpoint/2010/main" val="122881275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marL="0" indent="0"/>
            <a:r>
              <a:rPr lang="fr-FR" dirty="0" smtClean="0"/>
              <a:t>Liberté d’information</a:t>
            </a:r>
            <a:endParaRPr lang="fr-FR" dirty="0"/>
          </a:p>
        </p:txBody>
      </p:sp>
      <p:sp>
        <p:nvSpPr>
          <p:cNvPr id="3" name="Espace réservé du contenu 2"/>
          <p:cNvSpPr>
            <a:spLocks noGrp="1"/>
          </p:cNvSpPr>
          <p:nvPr>
            <p:ph idx="1"/>
          </p:nvPr>
        </p:nvSpPr>
        <p:spPr/>
        <p:txBody>
          <a:bodyPr>
            <a:normAutofit/>
          </a:bodyPr>
          <a:lstStyle/>
          <a:p>
            <a:pPr marL="0" indent="0" algn="ctr">
              <a:buNone/>
            </a:pPr>
            <a:r>
              <a:rPr lang="fr-FR" sz="2400" dirty="0" smtClean="0"/>
              <a:t>The Center for </a:t>
            </a:r>
            <a:r>
              <a:rPr lang="fr-FR" sz="2400" dirty="0" err="1" smtClean="0"/>
              <a:t>Investigative</a:t>
            </a:r>
            <a:r>
              <a:rPr lang="fr-FR" sz="2400" dirty="0" smtClean="0"/>
              <a:t> </a:t>
            </a:r>
            <a:r>
              <a:rPr lang="fr-FR" sz="2400" dirty="0" err="1" smtClean="0"/>
              <a:t>Journalism</a:t>
            </a:r>
            <a:endParaRPr lang="fr-FR" sz="2400" dirty="0" smtClean="0"/>
          </a:p>
          <a:p>
            <a:pPr marL="0" indent="0">
              <a:buNone/>
            </a:pPr>
            <a:endParaRPr lang="fr-FR" sz="2400" dirty="0" smtClean="0"/>
          </a:p>
          <a:p>
            <a:pPr marL="0" indent="0">
              <a:buNone/>
            </a:pPr>
            <a:endParaRPr lang="fr-FR" sz="2400" dirty="0" smtClean="0"/>
          </a:p>
        </p:txBody>
      </p:sp>
      <p:pic>
        <p:nvPicPr>
          <p:cNvPr id="5" name="Image 4"/>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2615552" y="1772816"/>
            <a:ext cx="3912896" cy="4896544"/>
          </a:xfrm>
          <a:prstGeom prst="rect">
            <a:avLst/>
          </a:prstGeom>
        </p:spPr>
      </p:pic>
    </p:spTree>
    <p:extLst>
      <p:ext uri="{BB962C8B-B14F-4D97-AF65-F5344CB8AC3E}">
        <p14:creationId xmlns="" xmlns:p14="http://schemas.microsoft.com/office/powerpoint/2010/main" val="266503043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marL="0" indent="0"/>
            <a:r>
              <a:rPr lang="fr-FR" dirty="0" smtClean="0"/>
              <a:t>Liberté d’information</a:t>
            </a:r>
            <a:endParaRPr lang="fr-FR" dirty="0"/>
          </a:p>
        </p:txBody>
      </p:sp>
      <p:sp>
        <p:nvSpPr>
          <p:cNvPr id="3" name="Espace réservé du contenu 2"/>
          <p:cNvSpPr>
            <a:spLocks noGrp="1"/>
          </p:cNvSpPr>
          <p:nvPr>
            <p:ph idx="1"/>
          </p:nvPr>
        </p:nvSpPr>
        <p:spPr/>
        <p:txBody>
          <a:bodyPr>
            <a:normAutofit/>
          </a:bodyPr>
          <a:lstStyle/>
          <a:p>
            <a:pPr marL="0" indent="0" algn="ctr">
              <a:buNone/>
            </a:pPr>
            <a:r>
              <a:rPr lang="en-US" sz="2400" dirty="0"/>
              <a:t>The International Consortium of Investigative Journalists</a:t>
            </a:r>
            <a:endParaRPr lang="fr-FR" sz="2400" dirty="0" smtClean="0"/>
          </a:p>
          <a:p>
            <a:pPr marL="0" indent="0">
              <a:buNone/>
            </a:pPr>
            <a:endParaRPr lang="fr-FR" sz="2400" dirty="0" smtClean="0"/>
          </a:p>
        </p:txBody>
      </p:sp>
      <p:pic>
        <p:nvPicPr>
          <p:cNvPr id="5" name="Image 4"/>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2315861"/>
            <a:ext cx="9144000" cy="2226277"/>
          </a:xfrm>
          <a:prstGeom prst="rect">
            <a:avLst/>
          </a:prstGeom>
        </p:spPr>
      </p:pic>
    </p:spTree>
    <p:extLst>
      <p:ext uri="{BB962C8B-B14F-4D97-AF65-F5344CB8AC3E}">
        <p14:creationId xmlns="" xmlns:p14="http://schemas.microsoft.com/office/powerpoint/2010/main" val="288600973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marL="0" indent="0"/>
            <a:r>
              <a:rPr lang="fr-FR" dirty="0" smtClean="0"/>
              <a:t>Dissidence</a:t>
            </a:r>
            <a:endParaRPr lang="fr-FR" dirty="0"/>
          </a:p>
        </p:txBody>
      </p:sp>
      <p:sp>
        <p:nvSpPr>
          <p:cNvPr id="3" name="Espace réservé du contenu 2"/>
          <p:cNvSpPr>
            <a:spLocks noGrp="1"/>
          </p:cNvSpPr>
          <p:nvPr>
            <p:ph idx="1"/>
          </p:nvPr>
        </p:nvSpPr>
        <p:spPr/>
        <p:txBody>
          <a:bodyPr>
            <a:normAutofit/>
          </a:bodyPr>
          <a:lstStyle/>
          <a:p>
            <a:pPr marL="0" indent="0" algn="ctr">
              <a:buNone/>
            </a:pPr>
            <a:endParaRPr lang="fr-FR" sz="2400" dirty="0" smtClean="0"/>
          </a:p>
          <a:p>
            <a:pPr marL="0" indent="0">
              <a:buNone/>
            </a:pPr>
            <a:endParaRPr lang="fr-FR" sz="2400" dirty="0" smtClean="0"/>
          </a:p>
          <a:p>
            <a:pPr marL="0" indent="0">
              <a:buNone/>
            </a:pPr>
            <a:endParaRPr lang="fr-FR" sz="2400" dirty="0" smtClean="0"/>
          </a:p>
        </p:txBody>
      </p:sp>
      <p:pic>
        <p:nvPicPr>
          <p:cNvPr id="5" name="Image 4"/>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1651762"/>
            <a:ext cx="9144000" cy="4369526"/>
          </a:xfrm>
          <a:prstGeom prst="rect">
            <a:avLst/>
          </a:prstGeom>
        </p:spPr>
      </p:pic>
    </p:spTree>
    <p:extLst>
      <p:ext uri="{BB962C8B-B14F-4D97-AF65-F5344CB8AC3E}">
        <p14:creationId xmlns="" xmlns:p14="http://schemas.microsoft.com/office/powerpoint/2010/main" val="427764174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marL="0" indent="0"/>
            <a:r>
              <a:rPr lang="fr-FR" dirty="0" smtClean="0"/>
              <a:t>Dissidence</a:t>
            </a:r>
            <a:endParaRPr lang="fr-FR" dirty="0"/>
          </a:p>
        </p:txBody>
      </p:sp>
      <p:sp>
        <p:nvSpPr>
          <p:cNvPr id="3" name="Espace réservé du contenu 2"/>
          <p:cNvSpPr>
            <a:spLocks noGrp="1"/>
          </p:cNvSpPr>
          <p:nvPr>
            <p:ph idx="1"/>
          </p:nvPr>
        </p:nvSpPr>
        <p:spPr/>
        <p:txBody>
          <a:bodyPr>
            <a:normAutofit/>
          </a:bodyPr>
          <a:lstStyle/>
          <a:p>
            <a:pPr marL="0" indent="0" algn="ctr">
              <a:buNone/>
            </a:pPr>
            <a:endParaRPr lang="fr-FR" sz="2400" dirty="0" smtClean="0"/>
          </a:p>
          <a:p>
            <a:pPr marL="0" indent="0">
              <a:buNone/>
            </a:pPr>
            <a:endParaRPr lang="fr-FR" sz="2400" dirty="0" smtClean="0"/>
          </a:p>
          <a:p>
            <a:pPr marL="0" indent="0">
              <a:buNone/>
            </a:pPr>
            <a:endParaRPr lang="fr-FR" sz="2400" dirty="0" smtClean="0"/>
          </a:p>
        </p:txBody>
      </p:sp>
      <p:pic>
        <p:nvPicPr>
          <p:cNvPr id="4" name="Image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2486025" y="3190571"/>
            <a:ext cx="4171950" cy="895350"/>
          </a:xfrm>
          <a:prstGeom prst="rect">
            <a:avLst/>
          </a:prstGeom>
        </p:spPr>
      </p:pic>
      <p:pic>
        <p:nvPicPr>
          <p:cNvPr id="6" name="Image 5"/>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895350" y="4293096"/>
            <a:ext cx="7353300" cy="1990725"/>
          </a:xfrm>
          <a:prstGeom prst="rect">
            <a:avLst/>
          </a:prstGeom>
        </p:spPr>
      </p:pic>
      <p:pic>
        <p:nvPicPr>
          <p:cNvPr id="8" name="Image 7"/>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876300" y="1268760"/>
            <a:ext cx="7391400" cy="1600200"/>
          </a:xfrm>
          <a:prstGeom prst="rect">
            <a:avLst/>
          </a:prstGeom>
        </p:spPr>
      </p:pic>
    </p:spTree>
    <p:extLst>
      <p:ext uri="{BB962C8B-B14F-4D97-AF65-F5344CB8AC3E}">
        <p14:creationId xmlns="" xmlns:p14="http://schemas.microsoft.com/office/powerpoint/2010/main" val="3646340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Le </a:t>
            </a:r>
            <a:r>
              <a:rPr lang="fr-FR" dirty="0" err="1" smtClean="0"/>
              <a:t>Darknet</a:t>
            </a:r>
            <a:r>
              <a:rPr lang="fr-FR" dirty="0" smtClean="0"/>
              <a:t> : qu’est ce que c’est ?</a:t>
            </a:r>
            <a:endParaRPr lang="fr-FR" dirty="0"/>
          </a:p>
        </p:txBody>
      </p:sp>
      <p:sp>
        <p:nvSpPr>
          <p:cNvPr id="3" name="Espace réservé du contenu 2"/>
          <p:cNvSpPr>
            <a:spLocks noGrp="1"/>
          </p:cNvSpPr>
          <p:nvPr>
            <p:ph idx="1"/>
          </p:nvPr>
        </p:nvSpPr>
        <p:spPr/>
        <p:txBody>
          <a:bodyPr>
            <a:normAutofit/>
          </a:bodyPr>
          <a:lstStyle/>
          <a:p>
            <a:r>
              <a:rPr lang="fr-FR" sz="2400" dirty="0"/>
              <a:t>« [Le </a:t>
            </a:r>
            <a:r>
              <a:rPr lang="fr-FR" sz="2400" dirty="0" err="1"/>
              <a:t>darknet</a:t>
            </a:r>
            <a:r>
              <a:rPr lang="fr-FR" sz="2400" dirty="0"/>
              <a:t> est] un ensemble de réseaux et </a:t>
            </a:r>
            <a:r>
              <a:rPr lang="fr-FR" sz="2400" dirty="0" smtClean="0"/>
              <a:t>de </a:t>
            </a:r>
            <a:r>
              <a:rPr lang="fr-FR" sz="2400" dirty="0"/>
              <a:t>technologies utilisés pour </a:t>
            </a:r>
            <a:r>
              <a:rPr lang="fr-FR" sz="2400" dirty="0" smtClean="0"/>
              <a:t>partager du contenu </a:t>
            </a:r>
            <a:r>
              <a:rPr lang="fr-FR" sz="2400" dirty="0"/>
              <a:t>numérique. Le </a:t>
            </a:r>
            <a:r>
              <a:rPr lang="fr-FR" sz="2400" dirty="0" err="1"/>
              <a:t>darknet</a:t>
            </a:r>
            <a:r>
              <a:rPr lang="fr-FR" sz="2400" dirty="0"/>
              <a:t> n’est pas un réseau physiquement distinct, </a:t>
            </a:r>
            <a:r>
              <a:rPr lang="fr-FR" sz="2400" dirty="0" smtClean="0"/>
              <a:t>mais bien </a:t>
            </a:r>
            <a:r>
              <a:rPr lang="fr-FR" sz="2400" dirty="0"/>
              <a:t>des protocoles de transmission qui fonctionnent au sein des réseaux existants. </a:t>
            </a:r>
            <a:r>
              <a:rPr lang="fr-FR" sz="2400" dirty="0" smtClean="0"/>
              <a:t>» [</a:t>
            </a:r>
            <a:r>
              <a:rPr lang="fr-FR" sz="2400" dirty="0" err="1" smtClean="0"/>
              <a:t>Biddle</a:t>
            </a:r>
            <a:r>
              <a:rPr lang="fr-FR" sz="2400" dirty="0" smtClean="0"/>
              <a:t> </a:t>
            </a:r>
            <a:r>
              <a:rPr lang="fr-FR" sz="2400" dirty="0"/>
              <a:t>et al., 2003</a:t>
            </a:r>
            <a:r>
              <a:rPr lang="fr-FR" sz="2400" dirty="0" smtClean="0"/>
              <a:t>]</a:t>
            </a:r>
          </a:p>
          <a:p>
            <a:endParaRPr lang="fr-FR" sz="2400" dirty="0" smtClean="0"/>
          </a:p>
          <a:p>
            <a:r>
              <a:rPr lang="fr-FR" sz="2400" dirty="0"/>
              <a:t>Il suppose [Mansfield-Devine, 2009] :</a:t>
            </a:r>
          </a:p>
          <a:p>
            <a:pPr lvl="1"/>
            <a:r>
              <a:rPr lang="fr-FR" sz="2400" dirty="0" smtClean="0"/>
              <a:t>L’usage </a:t>
            </a:r>
            <a:r>
              <a:rPr lang="fr-FR" sz="2400" dirty="0"/>
              <a:t>de l’infrastructure internet.</a:t>
            </a:r>
          </a:p>
          <a:p>
            <a:pPr lvl="1"/>
            <a:r>
              <a:rPr lang="fr-FR" sz="2400" dirty="0" smtClean="0"/>
              <a:t>L’existence </a:t>
            </a:r>
            <a:r>
              <a:rPr lang="fr-FR" sz="2400" dirty="0"/>
              <a:t>d’un protocole spécifique qui permet la constitution d’un </a:t>
            </a:r>
            <a:r>
              <a:rPr lang="fr-FR" sz="2400" dirty="0" smtClean="0"/>
              <a:t>sous-réseau</a:t>
            </a:r>
            <a:r>
              <a:rPr lang="fr-FR" sz="2400" dirty="0"/>
              <a:t>.</a:t>
            </a:r>
          </a:p>
          <a:p>
            <a:pPr lvl="1"/>
            <a:r>
              <a:rPr lang="fr-FR" sz="2400" dirty="0" smtClean="0"/>
              <a:t>Une </a:t>
            </a:r>
            <a:r>
              <a:rPr lang="fr-FR" sz="2400" dirty="0"/>
              <a:t>architecture décentralisée de type pair-à-pair.</a:t>
            </a:r>
          </a:p>
        </p:txBody>
      </p:sp>
    </p:spTree>
    <p:extLst>
      <p:ext uri="{BB962C8B-B14F-4D97-AF65-F5344CB8AC3E}">
        <p14:creationId xmlns="" xmlns:p14="http://schemas.microsoft.com/office/powerpoint/2010/main" val="94126663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marL="0" indent="0"/>
            <a:r>
              <a:rPr lang="fr-FR" dirty="0" smtClean="0"/>
              <a:t>Marketing, </a:t>
            </a:r>
            <a:r>
              <a:rPr lang="fr-FR" dirty="0" err="1" smtClean="0"/>
              <a:t>big</a:t>
            </a:r>
            <a:r>
              <a:rPr lang="fr-FR" dirty="0" smtClean="0"/>
              <a:t> data et intimité</a:t>
            </a:r>
            <a:endParaRPr lang="fr-FR" dirty="0"/>
          </a:p>
        </p:txBody>
      </p:sp>
      <p:sp>
        <p:nvSpPr>
          <p:cNvPr id="3" name="Espace réservé du contenu 2"/>
          <p:cNvSpPr>
            <a:spLocks noGrp="1"/>
          </p:cNvSpPr>
          <p:nvPr>
            <p:ph idx="1"/>
          </p:nvPr>
        </p:nvSpPr>
        <p:spPr/>
        <p:txBody>
          <a:bodyPr>
            <a:normAutofit/>
          </a:bodyPr>
          <a:lstStyle/>
          <a:p>
            <a:pPr marL="0" indent="0" algn="ctr">
              <a:buNone/>
            </a:pPr>
            <a:endParaRPr lang="fr-FR" sz="2400" dirty="0" smtClean="0"/>
          </a:p>
          <a:p>
            <a:pPr marL="0" indent="0">
              <a:buNone/>
            </a:pPr>
            <a:endParaRPr lang="fr-FR" sz="2400" dirty="0" smtClean="0"/>
          </a:p>
          <a:p>
            <a:pPr marL="0" indent="0">
              <a:buNone/>
            </a:pPr>
            <a:endParaRPr lang="fr-FR" sz="2400" dirty="0" smtClean="0"/>
          </a:p>
        </p:txBody>
      </p:sp>
      <p:pic>
        <p:nvPicPr>
          <p:cNvPr id="5" name="Image 4"/>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357290" y="4429132"/>
            <a:ext cx="6515100" cy="2028825"/>
          </a:xfrm>
          <a:prstGeom prst="rect">
            <a:avLst/>
          </a:prstGeom>
        </p:spPr>
      </p:pic>
      <p:pic>
        <p:nvPicPr>
          <p:cNvPr id="4" name="Image 3"/>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857224" y="1857364"/>
            <a:ext cx="7324725" cy="2228850"/>
          </a:xfrm>
          <a:prstGeom prst="rect">
            <a:avLst/>
          </a:prstGeom>
        </p:spPr>
      </p:pic>
      <p:pic>
        <p:nvPicPr>
          <p:cNvPr id="7" name="Image 6"/>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1385470" y="1052736"/>
            <a:ext cx="7067550" cy="381000"/>
          </a:xfrm>
          <a:prstGeom prst="rect">
            <a:avLst/>
          </a:prstGeom>
        </p:spPr>
      </p:pic>
    </p:spTree>
    <p:extLst>
      <p:ext uri="{BB962C8B-B14F-4D97-AF65-F5344CB8AC3E}">
        <p14:creationId xmlns="" xmlns:p14="http://schemas.microsoft.com/office/powerpoint/2010/main" val="159461586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marL="0" indent="0"/>
            <a:r>
              <a:rPr lang="fr-FR" dirty="0"/>
              <a:t>Surveillance de masse et démocratie</a:t>
            </a:r>
          </a:p>
        </p:txBody>
      </p:sp>
      <p:sp>
        <p:nvSpPr>
          <p:cNvPr id="3" name="Espace réservé du contenu 2"/>
          <p:cNvSpPr>
            <a:spLocks noGrp="1"/>
          </p:cNvSpPr>
          <p:nvPr>
            <p:ph idx="1"/>
          </p:nvPr>
        </p:nvSpPr>
        <p:spPr/>
        <p:txBody>
          <a:bodyPr>
            <a:normAutofit/>
          </a:bodyPr>
          <a:lstStyle/>
          <a:p>
            <a:pPr marL="0" indent="0" algn="ctr">
              <a:buNone/>
            </a:pPr>
            <a:endParaRPr lang="fr-FR" sz="2400" dirty="0" smtClean="0"/>
          </a:p>
          <a:p>
            <a:pPr marL="0" indent="0">
              <a:buNone/>
            </a:pPr>
            <a:endParaRPr lang="fr-FR" sz="2400" dirty="0" smtClean="0"/>
          </a:p>
          <a:p>
            <a:pPr marL="0" indent="0">
              <a:buNone/>
            </a:pPr>
            <a:endParaRPr lang="fr-FR" sz="2400" dirty="0" smtClean="0"/>
          </a:p>
        </p:txBody>
      </p:sp>
      <p:sp>
        <p:nvSpPr>
          <p:cNvPr id="6" name="Espace réservé du contenu 2"/>
          <p:cNvSpPr txBox="1">
            <a:spLocks/>
          </p:cNvSpPr>
          <p:nvPr/>
        </p:nvSpPr>
        <p:spPr>
          <a:xfrm>
            <a:off x="609600" y="836712"/>
            <a:ext cx="8229600" cy="489654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fr-FR" sz="2400" dirty="0" smtClean="0"/>
              <a:t>Les révélations </a:t>
            </a:r>
            <a:r>
              <a:rPr lang="fr-FR" sz="2400" dirty="0" err="1" smtClean="0"/>
              <a:t>Snowden</a:t>
            </a:r>
            <a:endParaRPr lang="fr-FR" sz="2400" dirty="0" smtClean="0"/>
          </a:p>
          <a:p>
            <a:pPr marL="0" indent="0">
              <a:buNone/>
            </a:pPr>
            <a:endParaRPr lang="fr-FR" sz="2400" dirty="0" smtClean="0"/>
          </a:p>
        </p:txBody>
      </p:sp>
      <p:pic>
        <p:nvPicPr>
          <p:cNvPr id="4" name="Image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390650" y="1280456"/>
            <a:ext cx="6362700" cy="1504950"/>
          </a:xfrm>
          <a:prstGeom prst="rect">
            <a:avLst/>
          </a:prstGeom>
        </p:spPr>
      </p:pic>
      <p:pic>
        <p:nvPicPr>
          <p:cNvPr id="7" name="Image 6"/>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2159732" y="3211542"/>
            <a:ext cx="4824536" cy="3618402"/>
          </a:xfrm>
          <a:prstGeom prst="rect">
            <a:avLst/>
          </a:prstGeom>
        </p:spPr>
      </p:pic>
    </p:spTree>
    <p:extLst>
      <p:ext uri="{BB962C8B-B14F-4D97-AF65-F5344CB8AC3E}">
        <p14:creationId xmlns="" xmlns:p14="http://schemas.microsoft.com/office/powerpoint/2010/main" val="97095964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marL="0" indent="0"/>
            <a:r>
              <a:rPr lang="fr-FR" dirty="0" smtClean="0"/>
              <a:t>Surveillance de masse et démocratie</a:t>
            </a:r>
            <a:endParaRPr lang="fr-FR" dirty="0"/>
          </a:p>
        </p:txBody>
      </p:sp>
      <p:sp>
        <p:nvSpPr>
          <p:cNvPr id="3" name="Espace réservé du contenu 2"/>
          <p:cNvSpPr>
            <a:spLocks noGrp="1"/>
          </p:cNvSpPr>
          <p:nvPr>
            <p:ph idx="1"/>
          </p:nvPr>
        </p:nvSpPr>
        <p:spPr/>
        <p:txBody>
          <a:bodyPr>
            <a:normAutofit/>
          </a:bodyPr>
          <a:lstStyle/>
          <a:p>
            <a:pPr marL="0" indent="0" algn="ctr">
              <a:buNone/>
            </a:pPr>
            <a:endParaRPr lang="fr-FR" sz="2400" dirty="0" smtClean="0"/>
          </a:p>
          <a:p>
            <a:pPr marL="0" indent="0">
              <a:buNone/>
            </a:pPr>
            <a:endParaRPr lang="fr-FR" sz="2400" dirty="0" smtClean="0"/>
          </a:p>
          <a:p>
            <a:pPr marL="0" indent="0">
              <a:buNone/>
            </a:pPr>
            <a:endParaRPr lang="fr-FR" sz="2400" dirty="0" smtClean="0"/>
          </a:p>
        </p:txBody>
      </p:sp>
      <p:sp>
        <p:nvSpPr>
          <p:cNvPr id="6" name="Espace réservé du contenu 2"/>
          <p:cNvSpPr txBox="1">
            <a:spLocks/>
          </p:cNvSpPr>
          <p:nvPr/>
        </p:nvSpPr>
        <p:spPr>
          <a:xfrm>
            <a:off x="609600" y="1196752"/>
            <a:ext cx="8229600" cy="489654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fr-FR" sz="2400" dirty="0" smtClean="0"/>
              <a:t>« Assis à mon bureau, [je pouvais] mettre sur écoute n’importe qui, vous, votre comptable, un juge fédéral </a:t>
            </a:r>
            <a:r>
              <a:rPr lang="fr-FR" sz="2400" dirty="0"/>
              <a:t>ou </a:t>
            </a:r>
            <a:r>
              <a:rPr lang="fr-FR" sz="2400" dirty="0" smtClean="0"/>
              <a:t>même le Président si j’avais son adresse mail personnelle. » (</a:t>
            </a:r>
            <a:r>
              <a:rPr lang="fr-FR" sz="2400" dirty="0" err="1" smtClean="0"/>
              <a:t>Snowden</a:t>
            </a:r>
            <a:r>
              <a:rPr lang="fr-FR" sz="2400" dirty="0" smtClean="0"/>
              <a:t>)</a:t>
            </a:r>
          </a:p>
          <a:p>
            <a:pPr marL="0" indent="0">
              <a:buNone/>
            </a:pPr>
            <a:endParaRPr lang="fr-FR" sz="2400" dirty="0" smtClean="0"/>
          </a:p>
          <a:p>
            <a:pPr marL="0" indent="0">
              <a:buNone/>
            </a:pPr>
            <a:r>
              <a:rPr lang="fr-FR" sz="2400" dirty="0" smtClean="0"/>
              <a:t>Et pourtant :</a:t>
            </a:r>
            <a:endParaRPr lang="fr-FR" sz="2400" dirty="0"/>
          </a:p>
          <a:p>
            <a:pPr marL="0" indent="0">
              <a:buNone/>
            </a:pPr>
            <a:endParaRPr lang="fr-FR" sz="2400" dirty="0"/>
          </a:p>
          <a:p>
            <a:pPr marL="0" indent="0">
              <a:buNone/>
            </a:pPr>
            <a:r>
              <a:rPr lang="fr-FR" sz="2400" dirty="0" smtClean="0"/>
              <a:t>« L’analyse approfondie de 225 individus [liés </a:t>
            </a:r>
            <a:r>
              <a:rPr lang="fr-FR" sz="2400" dirty="0"/>
              <a:t>à </a:t>
            </a:r>
            <a:r>
              <a:rPr lang="fr-FR" sz="2400" dirty="0" err="1" smtClean="0"/>
              <a:t>al-Quaïda</a:t>
            </a:r>
            <a:r>
              <a:rPr lang="fr-FR" sz="2400" dirty="0" smtClean="0"/>
              <a:t>] … [montre] que la contribution du programme de surveillance de masse de la NSA a été minime. » (New </a:t>
            </a:r>
            <a:r>
              <a:rPr lang="fr-FR" sz="2400" dirty="0" err="1" smtClean="0"/>
              <a:t>America</a:t>
            </a:r>
            <a:r>
              <a:rPr lang="fr-FR" sz="2400" dirty="0" smtClean="0"/>
              <a:t> </a:t>
            </a:r>
            <a:r>
              <a:rPr lang="fr-FR" sz="2400" dirty="0" err="1" smtClean="0"/>
              <a:t>Foundation</a:t>
            </a:r>
            <a:r>
              <a:rPr lang="fr-FR" sz="2400" dirty="0" smtClean="0"/>
              <a:t>, 2014).</a:t>
            </a:r>
            <a:endParaRPr lang="fr-FR" sz="2400" dirty="0"/>
          </a:p>
        </p:txBody>
      </p:sp>
    </p:spTree>
    <p:extLst>
      <p:ext uri="{BB962C8B-B14F-4D97-AF65-F5344CB8AC3E}">
        <p14:creationId xmlns="" xmlns:p14="http://schemas.microsoft.com/office/powerpoint/2010/main" val="130100634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marL="0" indent="0"/>
            <a:r>
              <a:rPr lang="fr-FR" dirty="0" smtClean="0"/>
              <a:t>Surveillance de masse et démocratie</a:t>
            </a:r>
            <a:endParaRPr lang="fr-FR" dirty="0"/>
          </a:p>
        </p:txBody>
      </p:sp>
      <p:sp>
        <p:nvSpPr>
          <p:cNvPr id="3" name="Espace réservé du contenu 2"/>
          <p:cNvSpPr>
            <a:spLocks noGrp="1"/>
          </p:cNvSpPr>
          <p:nvPr>
            <p:ph idx="1"/>
          </p:nvPr>
        </p:nvSpPr>
        <p:spPr/>
        <p:txBody>
          <a:bodyPr>
            <a:normAutofit/>
          </a:bodyPr>
          <a:lstStyle/>
          <a:p>
            <a:pPr marL="0" indent="0" algn="ctr">
              <a:buNone/>
            </a:pPr>
            <a:endParaRPr lang="fr-FR" sz="2400" dirty="0" smtClean="0"/>
          </a:p>
          <a:p>
            <a:pPr marL="0" indent="0">
              <a:buNone/>
            </a:pPr>
            <a:endParaRPr lang="fr-FR" sz="2400" dirty="0" smtClean="0"/>
          </a:p>
          <a:p>
            <a:pPr marL="0" indent="0">
              <a:buNone/>
            </a:pPr>
            <a:endParaRPr lang="fr-FR" sz="2400" dirty="0" smtClean="0"/>
          </a:p>
        </p:txBody>
      </p:sp>
      <p:sp>
        <p:nvSpPr>
          <p:cNvPr id="6" name="Espace réservé du contenu 2"/>
          <p:cNvSpPr txBox="1">
            <a:spLocks/>
          </p:cNvSpPr>
          <p:nvPr/>
        </p:nvSpPr>
        <p:spPr>
          <a:xfrm>
            <a:off x="500034" y="1000108"/>
            <a:ext cx="8229600" cy="5000660"/>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fr-FR" sz="2400" dirty="0" smtClean="0"/>
              <a:t>Pour la première fois dans l’histoire, les Etats ont les moyens de surveiller l’ensemble de leur population.</a:t>
            </a:r>
          </a:p>
          <a:p>
            <a:pPr marL="0" indent="0">
              <a:buNone/>
            </a:pPr>
            <a:endParaRPr lang="fr-FR" sz="2400" dirty="0" smtClean="0"/>
          </a:p>
          <a:p>
            <a:pPr marL="0" indent="0">
              <a:buNone/>
            </a:pPr>
            <a:r>
              <a:rPr lang="fr-FR" sz="2400" dirty="0" smtClean="0"/>
              <a:t>« L’expérience </a:t>
            </a:r>
            <a:r>
              <a:rPr lang="fr-FR" sz="2400" dirty="0" smtClean="0"/>
              <a:t>doit nous apprendre à être vigilants pour protéger la liberté quand les buts du gouvernement semblent bienfaisants. (…) Les dangers les plus grands pour la liberté sont cachés dans une invasion insidieuse par des hommes zélés, qui veulent bien </a:t>
            </a:r>
            <a:r>
              <a:rPr lang="fr-FR" sz="2400" dirty="0" smtClean="0"/>
              <a:t>faire (…). » (L. </a:t>
            </a:r>
            <a:r>
              <a:rPr lang="fr-FR" sz="2400" dirty="0" err="1" smtClean="0"/>
              <a:t>Brandeis</a:t>
            </a:r>
            <a:r>
              <a:rPr lang="fr-FR" sz="2400" dirty="0" smtClean="0"/>
              <a:t>, 1928)</a:t>
            </a:r>
            <a:endParaRPr lang="fr-FR" sz="2400" dirty="0" smtClean="0"/>
          </a:p>
          <a:p>
            <a:pPr marL="0" indent="0">
              <a:buNone/>
            </a:pPr>
            <a:endParaRPr lang="fr-FR" sz="2400" dirty="0" smtClean="0"/>
          </a:p>
          <a:p>
            <a:pPr marL="0" indent="0">
              <a:buNone/>
            </a:pPr>
            <a:r>
              <a:rPr lang="fr-FR" sz="2400" dirty="0" smtClean="0"/>
              <a:t>«  Les fondations sont posées </a:t>
            </a:r>
            <a:r>
              <a:rPr lang="fr-FR" sz="2400" i="1" dirty="0" smtClean="0"/>
              <a:t>d’une société de fichiers</a:t>
            </a:r>
            <a:r>
              <a:rPr lang="fr-FR" sz="2400" dirty="0" smtClean="0"/>
              <a:t>, dans laquelle les ordinateurs pourront être utilisés pour inférer le style de vie des individus, leurs habitudes, leurs position.</a:t>
            </a:r>
          </a:p>
          <a:p>
            <a:pPr marL="0" indent="0">
              <a:buNone/>
            </a:pPr>
            <a:r>
              <a:rPr lang="fr-FR" sz="2400" dirty="0" smtClean="0"/>
              <a:t>[Cela va] amener les gens à modifier leurs activités visibles  » </a:t>
            </a:r>
          </a:p>
          <a:p>
            <a:pPr marL="0" indent="0">
              <a:buNone/>
            </a:pPr>
            <a:r>
              <a:rPr lang="fr-FR" sz="2400" dirty="0" smtClean="0"/>
              <a:t>(D. </a:t>
            </a:r>
            <a:r>
              <a:rPr lang="fr-FR" sz="2400" dirty="0" err="1" smtClean="0"/>
              <a:t>Chaum</a:t>
            </a:r>
            <a:r>
              <a:rPr lang="fr-FR" sz="2400" dirty="0" smtClean="0"/>
              <a:t>, 1985)</a:t>
            </a:r>
          </a:p>
          <a:p>
            <a:pPr marL="0" indent="0">
              <a:buNone/>
            </a:pPr>
            <a:endParaRPr lang="fr-FR" sz="2400" dirty="0" smtClean="0"/>
          </a:p>
          <a:p>
            <a:pPr marL="0" indent="0">
              <a:buNone/>
            </a:pPr>
            <a:endParaRPr lang="fr-FR" sz="2400" dirty="0" smtClean="0"/>
          </a:p>
          <a:p>
            <a:pPr marL="0" indent="0">
              <a:buNone/>
            </a:pPr>
            <a:endParaRPr lang="fr-FR" sz="2400" dirty="0" smtClean="0"/>
          </a:p>
        </p:txBody>
      </p:sp>
    </p:spTree>
    <p:extLst>
      <p:ext uri="{BB962C8B-B14F-4D97-AF65-F5344CB8AC3E}">
        <p14:creationId xmlns="" xmlns:p14="http://schemas.microsoft.com/office/powerpoint/2010/main" val="130100634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marL="0" indent="0"/>
            <a:r>
              <a:rPr lang="fr-FR" dirty="0" smtClean="0"/>
              <a:t>Surveillance de masse et démocratie</a:t>
            </a:r>
            <a:endParaRPr lang="fr-FR" dirty="0"/>
          </a:p>
        </p:txBody>
      </p:sp>
      <p:sp>
        <p:nvSpPr>
          <p:cNvPr id="3" name="Espace réservé du contenu 2"/>
          <p:cNvSpPr>
            <a:spLocks noGrp="1"/>
          </p:cNvSpPr>
          <p:nvPr>
            <p:ph idx="1"/>
          </p:nvPr>
        </p:nvSpPr>
        <p:spPr>
          <a:xfrm>
            <a:off x="1696053" y="1052736"/>
            <a:ext cx="7139136" cy="5233784"/>
          </a:xfrm>
        </p:spPr>
        <p:txBody>
          <a:bodyPr>
            <a:normAutofit lnSpcReduction="10000"/>
          </a:bodyPr>
          <a:lstStyle/>
          <a:p>
            <a:pPr marL="0" indent="0">
              <a:buNone/>
            </a:pPr>
            <a:r>
              <a:rPr lang="fr-FR" sz="2400" dirty="0" smtClean="0"/>
              <a:t>Vers une Stasi électronique ?</a:t>
            </a:r>
          </a:p>
          <a:p>
            <a:pPr marL="0" indent="0">
              <a:buNone/>
            </a:pPr>
            <a:endParaRPr lang="fr-FR" sz="2400" dirty="0" smtClean="0"/>
          </a:p>
          <a:p>
            <a:pPr marL="0" indent="0">
              <a:buNone/>
            </a:pPr>
            <a:r>
              <a:rPr lang="fr-FR" sz="2400" dirty="0" smtClean="0"/>
              <a:t>« Face </a:t>
            </a:r>
            <a:r>
              <a:rPr lang="fr-FR" sz="2400" dirty="0"/>
              <a:t>aux formes </a:t>
            </a:r>
            <a:r>
              <a:rPr lang="fr-FR" sz="2400" dirty="0" smtClean="0"/>
              <a:t>prochaines de </a:t>
            </a:r>
            <a:r>
              <a:rPr lang="fr-FR" sz="2400" dirty="0"/>
              <a:t>contrôle incessant en milieu </a:t>
            </a:r>
            <a:r>
              <a:rPr lang="fr-FR" sz="2400" dirty="0" smtClean="0"/>
              <a:t>ouvert</a:t>
            </a:r>
            <a:r>
              <a:rPr lang="fr-FR" sz="2400" dirty="0"/>
              <a:t>, il se peut que les plus durs enfermements </a:t>
            </a:r>
            <a:r>
              <a:rPr lang="fr-FR" sz="2400" dirty="0" smtClean="0"/>
              <a:t>nous paraissent </a:t>
            </a:r>
            <a:r>
              <a:rPr lang="fr-FR" sz="2400" dirty="0"/>
              <a:t>appartenir à un passé délicieux et bienveillant</a:t>
            </a:r>
            <a:r>
              <a:rPr lang="fr-FR" sz="2400" dirty="0" smtClean="0"/>
              <a:t>. […]</a:t>
            </a:r>
          </a:p>
          <a:p>
            <a:pPr marL="0" indent="0">
              <a:buNone/>
            </a:pPr>
            <a:r>
              <a:rPr lang="fr-FR" sz="2400" dirty="0"/>
              <a:t>L’important, ce sera </a:t>
            </a:r>
            <a:r>
              <a:rPr lang="fr-FR" sz="2400" dirty="0" smtClean="0"/>
              <a:t>peut-être </a:t>
            </a:r>
            <a:r>
              <a:rPr lang="fr-FR" sz="2400" dirty="0"/>
              <a:t>de créer des vacuoles de </a:t>
            </a:r>
            <a:r>
              <a:rPr lang="fr-FR" sz="2400" dirty="0" smtClean="0"/>
              <a:t>non-communication</a:t>
            </a:r>
            <a:r>
              <a:rPr lang="fr-FR" sz="2400" dirty="0"/>
              <a:t>, des interrupteurs, pour </a:t>
            </a:r>
            <a:r>
              <a:rPr lang="fr-FR" sz="2400" dirty="0" smtClean="0"/>
              <a:t>échapper au </a:t>
            </a:r>
            <a:r>
              <a:rPr lang="fr-FR" sz="2400" dirty="0"/>
              <a:t>contrôle</a:t>
            </a:r>
            <a:r>
              <a:rPr lang="fr-FR" sz="2400" dirty="0" smtClean="0"/>
              <a:t>. » (Deleuze, 1990).</a:t>
            </a:r>
          </a:p>
          <a:p>
            <a:pPr marL="0" indent="0">
              <a:buNone/>
            </a:pPr>
            <a:endParaRPr lang="fr-FR" sz="2400" dirty="0" smtClean="0"/>
          </a:p>
          <a:p>
            <a:pPr marL="0" indent="0">
              <a:buNone/>
            </a:pPr>
            <a:r>
              <a:rPr lang="fr-FR" sz="2400" dirty="0"/>
              <a:t>Le </a:t>
            </a:r>
            <a:r>
              <a:rPr lang="fr-FR" sz="2400" dirty="0" err="1"/>
              <a:t>Darknet</a:t>
            </a:r>
            <a:r>
              <a:rPr lang="fr-FR" sz="2400" dirty="0"/>
              <a:t> est précisément </a:t>
            </a:r>
            <a:r>
              <a:rPr lang="fr-FR" sz="2400" dirty="0" smtClean="0"/>
              <a:t>l’une de </a:t>
            </a:r>
            <a:r>
              <a:rPr lang="fr-FR" sz="2400" dirty="0"/>
              <a:t>ces vacuoles, l’un de ces interrupteurs</a:t>
            </a:r>
            <a:r>
              <a:rPr lang="fr-FR" sz="2400" dirty="0" smtClean="0"/>
              <a:t>.</a:t>
            </a:r>
          </a:p>
          <a:p>
            <a:pPr marL="0" indent="0">
              <a:buNone/>
            </a:pPr>
            <a:endParaRPr lang="fr-FR" sz="2400" dirty="0"/>
          </a:p>
          <a:p>
            <a:pPr marL="0" indent="0" algn="ctr">
              <a:buNone/>
            </a:pPr>
            <a:r>
              <a:rPr lang="fr-FR" sz="2400" strike="sngStrike" dirty="0" err="1" smtClean="0"/>
              <a:t>Darknet</a:t>
            </a:r>
            <a:r>
              <a:rPr lang="fr-FR" sz="2400" dirty="0" smtClean="0"/>
              <a:t> -&gt; </a:t>
            </a:r>
            <a:r>
              <a:rPr lang="fr-FR" sz="2400" dirty="0" err="1" smtClean="0"/>
              <a:t>Freenet</a:t>
            </a:r>
            <a:endParaRPr lang="fr-FR" sz="2400" dirty="0" smtClean="0"/>
          </a:p>
        </p:txBody>
      </p:sp>
      <p:sp>
        <p:nvSpPr>
          <p:cNvPr id="6" name="Espace réservé du contenu 2"/>
          <p:cNvSpPr txBox="1">
            <a:spLocks/>
          </p:cNvSpPr>
          <p:nvPr/>
        </p:nvSpPr>
        <p:spPr>
          <a:xfrm>
            <a:off x="609600" y="836712"/>
            <a:ext cx="8229600" cy="489654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fr-FR" sz="2400" dirty="0"/>
          </a:p>
          <a:p>
            <a:pPr marL="0" indent="0">
              <a:buNone/>
            </a:pPr>
            <a:endParaRPr lang="fr-FR" sz="2400" dirty="0"/>
          </a:p>
          <a:p>
            <a:pPr marL="0" indent="0">
              <a:buNone/>
            </a:pPr>
            <a:endParaRPr lang="fr-FR" sz="2400" dirty="0" smtClean="0"/>
          </a:p>
        </p:txBody>
      </p:sp>
      <p:pic>
        <p:nvPicPr>
          <p:cNvPr id="4" name="Imag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95536" y="2132856"/>
            <a:ext cx="892114" cy="2083576"/>
          </a:xfrm>
          <a:prstGeom prst="rect">
            <a:avLst/>
          </a:prstGeom>
        </p:spPr>
      </p:pic>
    </p:spTree>
    <p:extLst>
      <p:ext uri="{BB962C8B-B14F-4D97-AF65-F5344CB8AC3E}">
        <p14:creationId xmlns="" xmlns:p14="http://schemas.microsoft.com/office/powerpoint/2010/main" val="45633940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55576" y="1030783"/>
            <a:ext cx="3800386" cy="5261529"/>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fr-FR"/>
          </a:p>
        </p:txBody>
      </p:sp>
      <p:sp>
        <p:nvSpPr>
          <p:cNvPr id="2" name="Titre 1"/>
          <p:cNvSpPr>
            <a:spLocks noGrp="1"/>
          </p:cNvSpPr>
          <p:nvPr>
            <p:ph type="title"/>
          </p:nvPr>
        </p:nvSpPr>
        <p:spPr/>
        <p:txBody>
          <a:bodyPr>
            <a:normAutofit fontScale="90000"/>
          </a:bodyPr>
          <a:lstStyle/>
          <a:p>
            <a:pPr marL="0" indent="0"/>
            <a:r>
              <a:rPr lang="fr-FR" dirty="0" err="1" smtClean="0"/>
              <a:t>Darknet</a:t>
            </a:r>
            <a:endParaRPr lang="fr-FR" dirty="0"/>
          </a:p>
        </p:txBody>
      </p:sp>
      <p:sp>
        <p:nvSpPr>
          <p:cNvPr id="3" name="Espace réservé du contenu 2"/>
          <p:cNvSpPr>
            <a:spLocks noGrp="1"/>
          </p:cNvSpPr>
          <p:nvPr>
            <p:ph idx="1"/>
          </p:nvPr>
        </p:nvSpPr>
        <p:spPr>
          <a:xfrm>
            <a:off x="4724400" y="1340767"/>
            <a:ext cx="3417168" cy="4896545"/>
          </a:xfrm>
        </p:spPr>
        <p:txBody>
          <a:bodyPr>
            <a:normAutofit/>
          </a:bodyPr>
          <a:lstStyle/>
          <a:p>
            <a:pPr marL="0" indent="0">
              <a:buNone/>
            </a:pPr>
            <a:endParaRPr lang="fr-FR" sz="2400" dirty="0" smtClean="0"/>
          </a:p>
          <a:p>
            <a:pPr marL="0" indent="0">
              <a:buNone/>
            </a:pPr>
            <a:endParaRPr lang="fr-FR" sz="2400" dirty="0"/>
          </a:p>
          <a:p>
            <a:pPr marL="0" indent="0">
              <a:buNone/>
            </a:pPr>
            <a:endParaRPr lang="fr-FR" sz="2400" dirty="0" smtClean="0"/>
          </a:p>
          <a:p>
            <a:pPr marL="0" indent="0">
              <a:buNone/>
            </a:pPr>
            <a:endParaRPr lang="fr-FR" sz="2400" dirty="0"/>
          </a:p>
          <a:p>
            <a:pPr marL="0" indent="0" algn="ctr">
              <a:buNone/>
            </a:pPr>
            <a:r>
              <a:rPr lang="fr-FR" sz="3600" dirty="0" smtClean="0"/>
              <a:t>Merci</a:t>
            </a:r>
          </a:p>
        </p:txBody>
      </p:sp>
      <p:sp>
        <p:nvSpPr>
          <p:cNvPr id="6" name="Espace réservé du contenu 2"/>
          <p:cNvSpPr txBox="1">
            <a:spLocks/>
          </p:cNvSpPr>
          <p:nvPr/>
        </p:nvSpPr>
        <p:spPr>
          <a:xfrm>
            <a:off x="609600" y="836712"/>
            <a:ext cx="8229600" cy="489654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fr-FR" sz="2400" dirty="0"/>
          </a:p>
          <a:p>
            <a:pPr marL="0" indent="0">
              <a:buNone/>
            </a:pPr>
            <a:endParaRPr lang="fr-FR" sz="2400" dirty="0"/>
          </a:p>
          <a:p>
            <a:pPr marL="0" indent="0">
              <a:buNone/>
            </a:pPr>
            <a:endParaRPr lang="fr-FR" sz="2400" dirty="0" smtClean="0"/>
          </a:p>
        </p:txBody>
      </p:sp>
      <p:pic>
        <p:nvPicPr>
          <p:cNvPr id="8" name="Image 7"/>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756665" y="1034085"/>
            <a:ext cx="3799297" cy="5258227"/>
          </a:xfrm>
          <a:prstGeom prst="rect">
            <a:avLst/>
          </a:prstGeom>
        </p:spPr>
      </p:pic>
      <p:sp>
        <p:nvSpPr>
          <p:cNvPr id="10" name="ZoneTexte 9"/>
          <p:cNvSpPr txBox="1"/>
          <p:nvPr/>
        </p:nvSpPr>
        <p:spPr>
          <a:xfrm>
            <a:off x="4929190" y="5572140"/>
            <a:ext cx="2816092" cy="646331"/>
          </a:xfrm>
          <a:prstGeom prst="rect">
            <a:avLst/>
          </a:prstGeom>
          <a:noFill/>
        </p:spPr>
        <p:txBody>
          <a:bodyPr wrap="none" rtlCol="0">
            <a:spAutoFit/>
          </a:bodyPr>
          <a:lstStyle/>
          <a:p>
            <a:r>
              <a:rPr lang="fr-FR" dirty="0" smtClean="0"/>
              <a:t>Prix du Forum International </a:t>
            </a:r>
          </a:p>
          <a:p>
            <a:r>
              <a:rPr lang="fr-FR" dirty="0" err="1" smtClean="0"/>
              <a:t>Cybersécurité</a:t>
            </a:r>
            <a:r>
              <a:rPr lang="fr-FR" dirty="0" smtClean="0"/>
              <a:t> 2017</a:t>
            </a:r>
            <a:endParaRPr lang="fr-FR" dirty="0"/>
          </a:p>
        </p:txBody>
      </p:sp>
    </p:spTree>
    <p:extLst>
      <p:ext uri="{BB962C8B-B14F-4D97-AF65-F5344CB8AC3E}">
        <p14:creationId xmlns="" xmlns:p14="http://schemas.microsoft.com/office/powerpoint/2010/main" val="370729256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a:t>Eléments pour se protéger</a:t>
            </a:r>
          </a:p>
        </p:txBody>
      </p:sp>
      <p:sp>
        <p:nvSpPr>
          <p:cNvPr id="3" name="Sous-titre 2"/>
          <p:cNvSpPr>
            <a:spLocks noGrp="1"/>
          </p:cNvSpPr>
          <p:nvPr>
            <p:ph type="subTitle" idx="1"/>
          </p:nvPr>
        </p:nvSpPr>
        <p:spPr/>
        <p:txBody>
          <a:bodyPr/>
          <a:lstStyle/>
          <a:p>
            <a:endParaRPr lang="fr-FR" sz="1600" dirty="0"/>
          </a:p>
        </p:txBody>
      </p:sp>
      <p:sp>
        <p:nvSpPr>
          <p:cNvPr id="4" name="Titre 1"/>
          <p:cNvSpPr txBox="1">
            <a:spLocks/>
          </p:cNvSpPr>
          <p:nvPr/>
        </p:nvSpPr>
        <p:spPr>
          <a:xfrm>
            <a:off x="457200" y="42999"/>
            <a:ext cx="8229600" cy="634082"/>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dirty="0" err="1" smtClean="0"/>
              <a:t>Darknet</a:t>
            </a:r>
            <a:endParaRPr lang="fr-FR" dirty="0"/>
          </a:p>
        </p:txBody>
      </p:sp>
    </p:spTree>
    <p:extLst>
      <p:ext uri="{BB962C8B-B14F-4D97-AF65-F5344CB8AC3E}">
        <p14:creationId xmlns="" xmlns:p14="http://schemas.microsoft.com/office/powerpoint/2010/main" val="325187250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marL="0" indent="0"/>
            <a:r>
              <a:rPr lang="fr-FR" dirty="0" smtClean="0"/>
              <a:t>Eléments pour se protéger</a:t>
            </a:r>
            <a:endParaRPr lang="fr-FR" dirty="0"/>
          </a:p>
        </p:txBody>
      </p:sp>
      <p:sp>
        <p:nvSpPr>
          <p:cNvPr id="3" name="Espace réservé du contenu 2"/>
          <p:cNvSpPr>
            <a:spLocks noGrp="1"/>
          </p:cNvSpPr>
          <p:nvPr>
            <p:ph idx="1"/>
          </p:nvPr>
        </p:nvSpPr>
        <p:spPr>
          <a:xfrm>
            <a:off x="459206" y="1052736"/>
            <a:ext cx="8225589" cy="4896545"/>
          </a:xfrm>
        </p:spPr>
        <p:txBody>
          <a:bodyPr>
            <a:normAutofit/>
          </a:bodyPr>
          <a:lstStyle/>
          <a:p>
            <a:pPr marL="0" indent="0" algn="ctr">
              <a:buNone/>
            </a:pPr>
            <a:r>
              <a:rPr lang="fr-FR" sz="2400" dirty="0" smtClean="0"/>
              <a:t>Le réseau </a:t>
            </a:r>
            <a:r>
              <a:rPr lang="fr-FR" sz="2400" smtClean="0"/>
              <a:t>d’échange formé </a:t>
            </a:r>
            <a:r>
              <a:rPr lang="fr-FR" sz="2400" dirty="0" smtClean="0"/>
              <a:t>par la page d’accueil de deux quotidiens</a:t>
            </a:r>
            <a:endParaRPr lang="fr-FR" sz="2400" dirty="0"/>
          </a:p>
          <a:p>
            <a:pPr marL="0" indent="0">
              <a:buNone/>
            </a:pPr>
            <a:endParaRPr lang="fr-FR" sz="2400" dirty="0" smtClean="0"/>
          </a:p>
        </p:txBody>
      </p:sp>
      <p:sp>
        <p:nvSpPr>
          <p:cNvPr id="6" name="Espace réservé du contenu 2"/>
          <p:cNvSpPr txBox="1">
            <a:spLocks/>
          </p:cNvSpPr>
          <p:nvPr/>
        </p:nvSpPr>
        <p:spPr>
          <a:xfrm>
            <a:off x="609600" y="836712"/>
            <a:ext cx="8229600" cy="489654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fr-FR" sz="2400" dirty="0"/>
          </a:p>
          <a:p>
            <a:pPr marL="0" indent="0">
              <a:buNone/>
            </a:pPr>
            <a:endParaRPr lang="fr-FR" sz="2400" dirty="0"/>
          </a:p>
          <a:p>
            <a:pPr marL="0" indent="0">
              <a:buNone/>
            </a:pPr>
            <a:endParaRPr lang="fr-FR" sz="2400" dirty="0" smtClean="0"/>
          </a:p>
        </p:txBody>
      </p:sp>
      <p:pic>
        <p:nvPicPr>
          <p:cNvPr id="7" name="Image 6"/>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2249064" y="2060848"/>
            <a:ext cx="4645873" cy="4379259"/>
          </a:xfrm>
          <a:prstGeom prst="rect">
            <a:avLst/>
          </a:prstGeom>
        </p:spPr>
      </p:pic>
    </p:spTree>
    <p:extLst>
      <p:ext uri="{BB962C8B-B14F-4D97-AF65-F5344CB8AC3E}">
        <p14:creationId xmlns="" xmlns:p14="http://schemas.microsoft.com/office/powerpoint/2010/main" val="254211496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marL="0" indent="0"/>
            <a:r>
              <a:rPr lang="fr-FR" dirty="0" smtClean="0"/>
              <a:t>Eléments pour se protéger</a:t>
            </a:r>
            <a:endParaRPr lang="fr-FR" dirty="0"/>
          </a:p>
        </p:txBody>
      </p:sp>
      <p:sp>
        <p:nvSpPr>
          <p:cNvPr id="3" name="Espace réservé du contenu 2"/>
          <p:cNvSpPr>
            <a:spLocks noGrp="1"/>
          </p:cNvSpPr>
          <p:nvPr>
            <p:ph idx="1"/>
          </p:nvPr>
        </p:nvSpPr>
        <p:spPr>
          <a:xfrm>
            <a:off x="609600" y="1052736"/>
            <a:ext cx="8225589" cy="4896545"/>
          </a:xfrm>
        </p:spPr>
        <p:txBody>
          <a:bodyPr>
            <a:normAutofit/>
          </a:bodyPr>
          <a:lstStyle/>
          <a:p>
            <a:pPr marL="0" indent="0">
              <a:buNone/>
            </a:pPr>
            <a:r>
              <a:rPr lang="fr-FR" sz="2400" dirty="0" smtClean="0"/>
              <a:t>Quelques précautions permettent de limiter le traçage</a:t>
            </a:r>
          </a:p>
          <a:p>
            <a:pPr marL="0" indent="0">
              <a:buNone/>
            </a:pPr>
            <a:endParaRPr lang="fr-FR" sz="2400" dirty="0"/>
          </a:p>
          <a:p>
            <a:r>
              <a:rPr lang="fr-FR" sz="2400" dirty="0" smtClean="0"/>
              <a:t>Tenez votre système à jour</a:t>
            </a:r>
          </a:p>
          <a:p>
            <a:r>
              <a:rPr lang="fr-FR" sz="2400" dirty="0" smtClean="0"/>
              <a:t>Utilisez de vrais mots de passe (+ </a:t>
            </a:r>
            <a:r>
              <a:rPr lang="fr-FR" sz="2400" dirty="0" err="1" smtClean="0"/>
              <a:t>KeePassX</a:t>
            </a:r>
            <a:r>
              <a:rPr lang="fr-FR" sz="2400" dirty="0" smtClean="0"/>
              <a:t>)</a:t>
            </a:r>
          </a:p>
          <a:p>
            <a:r>
              <a:rPr lang="fr-FR" sz="2400" dirty="0" smtClean="0"/>
              <a:t>Navigateurs : éviter Chrome et privilégier Firefox</a:t>
            </a:r>
          </a:p>
          <a:p>
            <a:r>
              <a:rPr lang="fr-FR" sz="2400" dirty="0" smtClean="0"/>
              <a:t>Désactiver les cookies</a:t>
            </a:r>
          </a:p>
          <a:p>
            <a:endParaRPr lang="fr-FR" sz="2400" dirty="0" smtClean="0"/>
          </a:p>
        </p:txBody>
      </p:sp>
      <p:sp>
        <p:nvSpPr>
          <p:cNvPr id="6" name="Espace réservé du contenu 2"/>
          <p:cNvSpPr txBox="1">
            <a:spLocks/>
          </p:cNvSpPr>
          <p:nvPr/>
        </p:nvSpPr>
        <p:spPr>
          <a:xfrm>
            <a:off x="609600" y="836712"/>
            <a:ext cx="8229600" cy="489654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fr-FR" sz="2400" dirty="0"/>
          </a:p>
          <a:p>
            <a:pPr marL="0" indent="0">
              <a:buNone/>
            </a:pPr>
            <a:endParaRPr lang="fr-FR" sz="2400" dirty="0"/>
          </a:p>
          <a:p>
            <a:pPr marL="0" indent="0">
              <a:buNone/>
            </a:pPr>
            <a:endParaRPr lang="fr-FR" sz="2400" dirty="0" smtClean="0"/>
          </a:p>
        </p:txBody>
      </p:sp>
    </p:spTree>
    <p:extLst>
      <p:ext uri="{BB962C8B-B14F-4D97-AF65-F5344CB8AC3E}">
        <p14:creationId xmlns="" xmlns:p14="http://schemas.microsoft.com/office/powerpoint/2010/main" val="238149866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marL="0" indent="0"/>
            <a:r>
              <a:rPr lang="fr-FR" dirty="0" smtClean="0"/>
              <a:t>Eléments pour se protéger</a:t>
            </a:r>
            <a:endParaRPr lang="fr-FR" dirty="0"/>
          </a:p>
        </p:txBody>
      </p:sp>
      <p:sp>
        <p:nvSpPr>
          <p:cNvPr id="3" name="Espace réservé du contenu 2"/>
          <p:cNvSpPr>
            <a:spLocks noGrp="1"/>
          </p:cNvSpPr>
          <p:nvPr>
            <p:ph idx="1"/>
          </p:nvPr>
        </p:nvSpPr>
        <p:spPr>
          <a:xfrm>
            <a:off x="609600" y="1052736"/>
            <a:ext cx="8225589" cy="4896545"/>
          </a:xfrm>
        </p:spPr>
        <p:txBody>
          <a:bodyPr>
            <a:normAutofit/>
          </a:bodyPr>
          <a:lstStyle/>
          <a:p>
            <a:pPr marL="0" indent="0" algn="ctr">
              <a:buNone/>
            </a:pPr>
            <a:r>
              <a:rPr lang="fr-FR" sz="2400" dirty="0" smtClean="0"/>
              <a:t>Installez des extensions Firefox pour limiter le traçage</a:t>
            </a:r>
          </a:p>
          <a:p>
            <a:pPr marL="0" indent="0">
              <a:buNone/>
            </a:pPr>
            <a:endParaRPr lang="fr-FR" sz="2400" dirty="0"/>
          </a:p>
          <a:p>
            <a:r>
              <a:rPr lang="fr-FR" sz="2400" dirty="0"/>
              <a:t>HTTPS </a:t>
            </a:r>
            <a:r>
              <a:rPr lang="fr-FR" sz="2400" dirty="0" err="1" smtClean="0"/>
              <a:t>Everywhere</a:t>
            </a:r>
            <a:endParaRPr lang="fr-FR" sz="2400" dirty="0" smtClean="0"/>
          </a:p>
          <a:p>
            <a:r>
              <a:rPr lang="fr-FR" sz="2400" dirty="0" err="1" smtClean="0"/>
              <a:t>Disconnect</a:t>
            </a:r>
            <a:endParaRPr lang="fr-FR" sz="2400" dirty="0" smtClean="0"/>
          </a:p>
          <a:p>
            <a:r>
              <a:rPr lang="fr-FR" sz="2400" dirty="0" smtClean="0"/>
              <a:t>Clean Links</a:t>
            </a:r>
          </a:p>
          <a:p>
            <a:r>
              <a:rPr lang="fr-FR" sz="2400" dirty="0" err="1" smtClean="0"/>
              <a:t>NoScript</a:t>
            </a:r>
            <a:endParaRPr lang="fr-FR" sz="2400" dirty="0" smtClean="0"/>
          </a:p>
          <a:p>
            <a:r>
              <a:rPr lang="fr-FR" sz="2400" dirty="0" err="1"/>
              <a:t>Random</a:t>
            </a:r>
            <a:r>
              <a:rPr lang="fr-FR" sz="2400" dirty="0"/>
              <a:t> </a:t>
            </a:r>
            <a:r>
              <a:rPr lang="fr-FR" sz="2400" dirty="0" smtClean="0"/>
              <a:t>Agent </a:t>
            </a:r>
            <a:r>
              <a:rPr lang="fr-FR" sz="2400" dirty="0" err="1" smtClean="0"/>
              <a:t>Spoofer</a:t>
            </a:r>
            <a:r>
              <a:rPr lang="fr-FR" sz="2400" dirty="0" smtClean="0"/>
              <a:t> (</a:t>
            </a:r>
            <a:r>
              <a:rPr lang="fr-FR" sz="2400" dirty="0" err="1" smtClean="0"/>
              <a:t>fingerprint</a:t>
            </a:r>
            <a:r>
              <a:rPr lang="fr-FR" sz="2400" dirty="0" smtClean="0"/>
              <a:t>)</a:t>
            </a:r>
          </a:p>
          <a:p>
            <a:endParaRPr lang="fr-FR" sz="2400" dirty="0" smtClean="0"/>
          </a:p>
        </p:txBody>
      </p:sp>
      <p:sp>
        <p:nvSpPr>
          <p:cNvPr id="6" name="Espace réservé du contenu 2"/>
          <p:cNvSpPr txBox="1">
            <a:spLocks/>
          </p:cNvSpPr>
          <p:nvPr/>
        </p:nvSpPr>
        <p:spPr>
          <a:xfrm>
            <a:off x="609600" y="836712"/>
            <a:ext cx="8229600" cy="489654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fr-FR" sz="2400" dirty="0"/>
          </a:p>
          <a:p>
            <a:pPr marL="0" indent="0">
              <a:buNone/>
            </a:pPr>
            <a:endParaRPr lang="fr-FR" sz="2400" dirty="0"/>
          </a:p>
          <a:p>
            <a:pPr marL="0" indent="0">
              <a:buNone/>
            </a:pPr>
            <a:endParaRPr lang="fr-FR" sz="2400" dirty="0" smtClean="0"/>
          </a:p>
        </p:txBody>
      </p:sp>
    </p:spTree>
    <p:extLst>
      <p:ext uri="{BB962C8B-B14F-4D97-AF65-F5344CB8AC3E}">
        <p14:creationId xmlns="" xmlns:p14="http://schemas.microsoft.com/office/powerpoint/2010/main" val="22210878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Le </a:t>
            </a:r>
            <a:r>
              <a:rPr lang="fr-FR" dirty="0" err="1" smtClean="0"/>
              <a:t>Darknet</a:t>
            </a:r>
            <a:r>
              <a:rPr lang="fr-FR" dirty="0" smtClean="0"/>
              <a:t> : qu’est ce que c’est ?</a:t>
            </a:r>
            <a:endParaRPr lang="fr-FR" dirty="0"/>
          </a:p>
        </p:txBody>
      </p:sp>
      <p:sp>
        <p:nvSpPr>
          <p:cNvPr id="3" name="Espace réservé du contenu 2"/>
          <p:cNvSpPr>
            <a:spLocks noGrp="1"/>
          </p:cNvSpPr>
          <p:nvPr>
            <p:ph idx="1"/>
          </p:nvPr>
        </p:nvSpPr>
        <p:spPr/>
        <p:txBody>
          <a:bodyPr>
            <a:normAutofit lnSpcReduction="10000"/>
          </a:bodyPr>
          <a:lstStyle/>
          <a:p>
            <a:pPr marL="0" indent="0">
              <a:buNone/>
            </a:pPr>
            <a:r>
              <a:rPr lang="fr-FR" sz="2400" dirty="0" smtClean="0"/>
              <a:t>Des sous-réseaux P2P ?</a:t>
            </a:r>
          </a:p>
          <a:p>
            <a:pPr marL="0" indent="0">
              <a:buNone/>
            </a:pPr>
            <a:endParaRPr lang="fr-FR" sz="2400" dirty="0" smtClean="0"/>
          </a:p>
          <a:p>
            <a:pPr marL="0" indent="0">
              <a:buNone/>
            </a:pPr>
            <a:r>
              <a:rPr lang="fr-FR" sz="2400" dirty="0" smtClean="0"/>
              <a:t>Socialement</a:t>
            </a:r>
            <a:r>
              <a:rPr lang="fr-FR" sz="2400" dirty="0"/>
              <a:t>, le </a:t>
            </a:r>
            <a:r>
              <a:rPr lang="fr-FR" sz="2400" dirty="0" err="1"/>
              <a:t>Darknet</a:t>
            </a:r>
            <a:r>
              <a:rPr lang="fr-FR" sz="2400" dirty="0"/>
              <a:t> s’incarne dans la quête de l’anonymat et de la </a:t>
            </a:r>
            <a:r>
              <a:rPr lang="fr-FR" sz="2400" dirty="0" smtClean="0"/>
              <a:t>confidentialité</a:t>
            </a:r>
            <a:r>
              <a:rPr lang="fr-FR" sz="2400" dirty="0"/>
              <a:t>. C’est elle qui marque sa spécificité, c’est l’usage social d’instruments </a:t>
            </a:r>
            <a:r>
              <a:rPr lang="fr-FR" sz="2400" dirty="0" smtClean="0"/>
              <a:t>techniques </a:t>
            </a:r>
            <a:r>
              <a:rPr lang="fr-FR" sz="2400" dirty="0"/>
              <a:t>qui fait particularité</a:t>
            </a:r>
            <a:r>
              <a:rPr lang="fr-FR" sz="2400" dirty="0" smtClean="0"/>
              <a:t>.</a:t>
            </a:r>
          </a:p>
          <a:p>
            <a:pPr marL="0" indent="0">
              <a:buNone/>
            </a:pPr>
            <a:endParaRPr lang="fr-FR" sz="2400" dirty="0"/>
          </a:p>
          <a:p>
            <a:r>
              <a:rPr lang="fr-FR" sz="2400" i="1" dirty="0" err="1"/>
              <a:t>d</a:t>
            </a:r>
            <a:r>
              <a:rPr lang="fr-FR" sz="2400" i="1" dirty="0" err="1" smtClean="0"/>
              <a:t>arknet</a:t>
            </a:r>
            <a:r>
              <a:rPr lang="fr-FR" sz="2400" i="1" dirty="0" smtClean="0"/>
              <a:t> : sous-réseau d’internet </a:t>
            </a:r>
            <a:r>
              <a:rPr lang="fr-FR" sz="2400" i="1" dirty="0"/>
              <a:t>utilisant des protocoles spécifiques </a:t>
            </a:r>
            <a:r>
              <a:rPr lang="fr-FR" sz="2400" i="1" dirty="0" smtClean="0"/>
              <a:t>intégrant </a:t>
            </a:r>
            <a:r>
              <a:rPr lang="fr-FR" sz="2400" i="1" dirty="0"/>
              <a:t>nativement des </a:t>
            </a:r>
            <a:r>
              <a:rPr lang="fr-FR" sz="2400" i="1" dirty="0" smtClean="0"/>
              <a:t>fonctions d’anonymisation.</a:t>
            </a:r>
          </a:p>
          <a:p>
            <a:r>
              <a:rPr lang="fr-FR" sz="2400" i="1" dirty="0" err="1" smtClean="0"/>
              <a:t>Darknet</a:t>
            </a:r>
            <a:r>
              <a:rPr lang="fr-FR" sz="2400" i="1" dirty="0"/>
              <a:t> : écosystème formé par l’ensemble des </a:t>
            </a:r>
            <a:r>
              <a:rPr lang="fr-FR" sz="2400" i="1" dirty="0" err="1" smtClean="0"/>
              <a:t>darknets</a:t>
            </a:r>
            <a:r>
              <a:rPr lang="fr-FR" sz="2400" i="1" dirty="0" smtClean="0"/>
              <a:t> </a:t>
            </a:r>
            <a:r>
              <a:rPr lang="fr-FR" sz="2400" i="1" dirty="0"/>
              <a:t>et des outils associés de préservation de la confidentialité.</a:t>
            </a:r>
            <a:endParaRPr lang="fr-FR" sz="2400" i="1" dirty="0" smtClean="0"/>
          </a:p>
          <a:p>
            <a:pPr marL="0" indent="0">
              <a:buNone/>
            </a:pPr>
            <a:endParaRPr lang="fr-FR" sz="2400" i="1" dirty="0" smtClean="0"/>
          </a:p>
          <a:p>
            <a:pPr marL="0" indent="0" algn="ctr">
              <a:buNone/>
            </a:pPr>
            <a:r>
              <a:rPr lang="fr-FR" sz="2400" dirty="0" smtClean="0"/>
              <a:t>Anonymat ≠ Confidentialité</a:t>
            </a:r>
            <a:endParaRPr lang="fr-FR" sz="2400" dirty="0"/>
          </a:p>
        </p:txBody>
      </p:sp>
    </p:spTree>
    <p:extLst>
      <p:ext uri="{BB962C8B-B14F-4D97-AF65-F5344CB8AC3E}">
        <p14:creationId xmlns="" xmlns:p14="http://schemas.microsoft.com/office/powerpoint/2010/main" val="354742569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marL="0" indent="0"/>
            <a:r>
              <a:rPr lang="fr-FR" dirty="0" smtClean="0"/>
              <a:t>Eléments pour se protéger</a:t>
            </a:r>
            <a:endParaRPr lang="fr-FR" dirty="0"/>
          </a:p>
        </p:txBody>
      </p:sp>
      <p:sp>
        <p:nvSpPr>
          <p:cNvPr id="3" name="Espace réservé du contenu 2"/>
          <p:cNvSpPr>
            <a:spLocks noGrp="1"/>
          </p:cNvSpPr>
          <p:nvPr>
            <p:ph idx="1"/>
          </p:nvPr>
        </p:nvSpPr>
        <p:spPr>
          <a:xfrm>
            <a:off x="609600" y="1052736"/>
            <a:ext cx="8225589" cy="4896545"/>
          </a:xfrm>
        </p:spPr>
        <p:txBody>
          <a:bodyPr>
            <a:normAutofit/>
          </a:bodyPr>
          <a:lstStyle/>
          <a:p>
            <a:pPr marL="0" indent="0" algn="ctr">
              <a:buNone/>
            </a:pPr>
            <a:r>
              <a:rPr lang="fr-FR" sz="2400" dirty="0" smtClean="0"/>
              <a:t>Changez de moteur de recherche</a:t>
            </a:r>
          </a:p>
          <a:p>
            <a:pPr marL="0" indent="0">
              <a:buNone/>
            </a:pPr>
            <a:endParaRPr lang="fr-FR" sz="2400" dirty="0"/>
          </a:p>
          <a:p>
            <a:r>
              <a:rPr lang="fr-FR" sz="2400" dirty="0" err="1" smtClean="0"/>
              <a:t>DuckDuckGo</a:t>
            </a:r>
            <a:endParaRPr lang="fr-FR" sz="2400" dirty="0" smtClean="0"/>
          </a:p>
          <a:p>
            <a:r>
              <a:rPr lang="fr-FR" sz="2400" dirty="0" err="1"/>
              <a:t>Ixquick</a:t>
            </a:r>
            <a:endParaRPr lang="fr-FR" sz="2400" dirty="0" smtClean="0"/>
          </a:p>
          <a:p>
            <a:r>
              <a:rPr lang="fr-FR" sz="2400" dirty="0" err="1"/>
              <a:t>Disconnect</a:t>
            </a:r>
            <a:r>
              <a:rPr lang="fr-FR" sz="2400" dirty="0"/>
              <a:t> </a:t>
            </a:r>
            <a:r>
              <a:rPr lang="fr-FR" sz="2400" dirty="0" err="1" smtClean="0"/>
              <a:t>Search</a:t>
            </a:r>
            <a:endParaRPr lang="fr-FR" sz="2400" dirty="0" smtClean="0"/>
          </a:p>
          <a:p>
            <a:r>
              <a:rPr lang="fr-FR" sz="2400" dirty="0" err="1"/>
              <a:t>Unbubble</a:t>
            </a:r>
            <a:endParaRPr lang="fr-FR" sz="2400" dirty="0" smtClean="0"/>
          </a:p>
          <a:p>
            <a:r>
              <a:rPr lang="fr-FR" sz="2400" dirty="0" err="1" smtClean="0"/>
              <a:t>Startpage</a:t>
            </a:r>
            <a:endParaRPr lang="fr-FR" sz="2400" dirty="0" smtClean="0"/>
          </a:p>
          <a:p>
            <a:r>
              <a:rPr lang="fr-FR" sz="2400" dirty="0" err="1" smtClean="0"/>
              <a:t>Qwant</a:t>
            </a:r>
            <a:endParaRPr lang="fr-FR" sz="2400" dirty="0" smtClean="0"/>
          </a:p>
          <a:p>
            <a:r>
              <a:rPr lang="fr-FR" sz="2400" dirty="0" err="1"/>
              <a:t>Seeks</a:t>
            </a:r>
            <a:endParaRPr lang="fr-FR" sz="2400" dirty="0" smtClean="0"/>
          </a:p>
        </p:txBody>
      </p:sp>
      <p:sp>
        <p:nvSpPr>
          <p:cNvPr id="6" name="Espace réservé du contenu 2"/>
          <p:cNvSpPr txBox="1">
            <a:spLocks/>
          </p:cNvSpPr>
          <p:nvPr/>
        </p:nvSpPr>
        <p:spPr>
          <a:xfrm>
            <a:off x="609600" y="836712"/>
            <a:ext cx="8229600" cy="489654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fr-FR" sz="2400" dirty="0"/>
          </a:p>
          <a:p>
            <a:pPr marL="0" indent="0">
              <a:buNone/>
            </a:pPr>
            <a:endParaRPr lang="fr-FR" sz="2400" dirty="0"/>
          </a:p>
          <a:p>
            <a:pPr marL="0" indent="0">
              <a:buNone/>
            </a:pPr>
            <a:endParaRPr lang="fr-FR" sz="2400" dirty="0" smtClean="0"/>
          </a:p>
        </p:txBody>
      </p:sp>
    </p:spTree>
    <p:extLst>
      <p:ext uri="{BB962C8B-B14F-4D97-AF65-F5344CB8AC3E}">
        <p14:creationId xmlns="" xmlns:p14="http://schemas.microsoft.com/office/powerpoint/2010/main" val="114101511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marL="0" indent="0"/>
            <a:r>
              <a:rPr lang="fr-FR" dirty="0" smtClean="0"/>
              <a:t>Eléments pour se protéger</a:t>
            </a:r>
            <a:endParaRPr lang="fr-FR" dirty="0"/>
          </a:p>
        </p:txBody>
      </p:sp>
      <p:sp>
        <p:nvSpPr>
          <p:cNvPr id="3" name="Espace réservé du contenu 2"/>
          <p:cNvSpPr>
            <a:spLocks noGrp="1"/>
          </p:cNvSpPr>
          <p:nvPr>
            <p:ph idx="1"/>
          </p:nvPr>
        </p:nvSpPr>
        <p:spPr>
          <a:xfrm>
            <a:off x="609600" y="1052736"/>
            <a:ext cx="8225589" cy="4896545"/>
          </a:xfrm>
        </p:spPr>
        <p:txBody>
          <a:bodyPr>
            <a:normAutofit/>
          </a:bodyPr>
          <a:lstStyle/>
          <a:p>
            <a:pPr marL="0" indent="0">
              <a:buNone/>
            </a:pPr>
            <a:endParaRPr lang="fr-FR" sz="2400" dirty="0"/>
          </a:p>
          <a:p>
            <a:r>
              <a:rPr lang="fr-FR" sz="2400" dirty="0" smtClean="0"/>
              <a:t>Attention aux </a:t>
            </a:r>
            <a:r>
              <a:rPr lang="fr-FR" sz="2400" dirty="0" err="1" smtClean="0"/>
              <a:t>hotspots</a:t>
            </a:r>
            <a:r>
              <a:rPr lang="fr-FR" sz="2400" dirty="0" smtClean="0"/>
              <a:t> Wifi</a:t>
            </a:r>
          </a:p>
          <a:p>
            <a:r>
              <a:rPr lang="fr-FR" sz="2400" dirty="0" smtClean="0"/>
              <a:t>Cloud = danger !!</a:t>
            </a:r>
          </a:p>
        </p:txBody>
      </p:sp>
      <p:sp>
        <p:nvSpPr>
          <p:cNvPr id="6" name="Espace réservé du contenu 2"/>
          <p:cNvSpPr txBox="1">
            <a:spLocks/>
          </p:cNvSpPr>
          <p:nvPr/>
        </p:nvSpPr>
        <p:spPr>
          <a:xfrm>
            <a:off x="609600" y="836712"/>
            <a:ext cx="8229600" cy="489654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fr-FR" sz="2400" dirty="0"/>
          </a:p>
          <a:p>
            <a:pPr marL="0" indent="0">
              <a:buNone/>
            </a:pPr>
            <a:endParaRPr lang="fr-FR" sz="2400" dirty="0"/>
          </a:p>
          <a:p>
            <a:pPr marL="0" indent="0">
              <a:buNone/>
            </a:pPr>
            <a:endParaRPr lang="fr-FR" sz="2400" dirty="0" smtClean="0"/>
          </a:p>
        </p:txBody>
      </p:sp>
    </p:spTree>
    <p:extLst>
      <p:ext uri="{BB962C8B-B14F-4D97-AF65-F5344CB8AC3E}">
        <p14:creationId xmlns="" xmlns:p14="http://schemas.microsoft.com/office/powerpoint/2010/main" val="31458468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marL="0" indent="0"/>
            <a:r>
              <a:rPr lang="fr-FR" dirty="0" err="1" smtClean="0"/>
              <a:t>Darknet</a:t>
            </a:r>
            <a:endParaRPr lang="fr-FR" dirty="0"/>
          </a:p>
        </p:txBody>
      </p:sp>
      <p:sp>
        <p:nvSpPr>
          <p:cNvPr id="3" name="Espace réservé du contenu 2"/>
          <p:cNvSpPr>
            <a:spLocks noGrp="1"/>
          </p:cNvSpPr>
          <p:nvPr>
            <p:ph idx="1"/>
          </p:nvPr>
        </p:nvSpPr>
        <p:spPr>
          <a:xfrm>
            <a:off x="395536" y="1052736"/>
            <a:ext cx="8439653" cy="4896545"/>
          </a:xfrm>
        </p:spPr>
        <p:txBody>
          <a:bodyPr>
            <a:normAutofit/>
          </a:bodyPr>
          <a:lstStyle/>
          <a:p>
            <a:r>
              <a:rPr lang="fr-FR" sz="2000" dirty="0" smtClean="0"/>
              <a:t>BERGEN </a:t>
            </a:r>
            <a:r>
              <a:rPr lang="fr-FR" sz="2000" dirty="0"/>
              <a:t>, P., </a:t>
            </a:r>
            <a:r>
              <a:rPr lang="fr-FR" sz="2000" dirty="0" smtClean="0"/>
              <a:t>STERMAN </a:t>
            </a:r>
            <a:r>
              <a:rPr lang="fr-FR" sz="2000" dirty="0"/>
              <a:t>, D., </a:t>
            </a:r>
            <a:r>
              <a:rPr lang="fr-FR" sz="2000" dirty="0" smtClean="0"/>
              <a:t>SCHNEIDER </a:t>
            </a:r>
            <a:r>
              <a:rPr lang="fr-FR" sz="2000" dirty="0"/>
              <a:t>, E. et </a:t>
            </a:r>
            <a:r>
              <a:rPr lang="fr-FR" sz="2000" dirty="0" smtClean="0"/>
              <a:t> </a:t>
            </a:r>
            <a:r>
              <a:rPr lang="fr-FR" sz="2000" dirty="0"/>
              <a:t>AHALL , B</a:t>
            </a:r>
            <a:r>
              <a:rPr lang="fr-FR" sz="2000" dirty="0" smtClean="0"/>
              <a:t>. (</a:t>
            </a:r>
            <a:r>
              <a:rPr lang="fr-FR" sz="2000" dirty="0"/>
              <a:t>2014). </a:t>
            </a:r>
            <a:r>
              <a:rPr lang="fr-FR" sz="2000" i="1" dirty="0"/>
              <a:t>Do </a:t>
            </a:r>
            <a:r>
              <a:rPr lang="fr-FR" sz="2000" i="1" dirty="0" err="1"/>
              <a:t>NSA’s</a:t>
            </a:r>
            <a:r>
              <a:rPr lang="fr-FR" sz="2000" i="1" dirty="0"/>
              <a:t> </a:t>
            </a:r>
            <a:r>
              <a:rPr lang="fr-FR" sz="2000" i="1" dirty="0" err="1"/>
              <a:t>Bulk</a:t>
            </a:r>
            <a:r>
              <a:rPr lang="fr-FR" sz="2000" i="1" dirty="0"/>
              <a:t> Surveillance Programs Stop </a:t>
            </a:r>
            <a:r>
              <a:rPr lang="fr-FR" sz="2000" i="1" dirty="0" err="1"/>
              <a:t>Terrorists</a:t>
            </a:r>
            <a:r>
              <a:rPr lang="fr-FR" sz="2000" i="1" dirty="0"/>
              <a:t>?</a:t>
            </a:r>
            <a:r>
              <a:rPr lang="fr-FR" sz="2000" dirty="0"/>
              <a:t> New </a:t>
            </a:r>
            <a:r>
              <a:rPr lang="fr-FR" sz="2000" dirty="0" err="1" smtClean="0"/>
              <a:t>America</a:t>
            </a:r>
            <a:r>
              <a:rPr lang="fr-FR" sz="2000" dirty="0" smtClean="0"/>
              <a:t> </a:t>
            </a:r>
            <a:r>
              <a:rPr lang="fr-FR" sz="2000" dirty="0" err="1" smtClean="0"/>
              <a:t>Foundation</a:t>
            </a:r>
            <a:r>
              <a:rPr lang="fr-FR" sz="2000" dirty="0" smtClean="0"/>
              <a:t>.</a:t>
            </a:r>
            <a:endParaRPr lang="fr-FR" sz="2000" dirty="0"/>
          </a:p>
          <a:p>
            <a:r>
              <a:rPr lang="fr-FR" sz="2000" dirty="0" smtClean="0"/>
              <a:t>BIDDLE </a:t>
            </a:r>
            <a:r>
              <a:rPr lang="fr-FR" sz="2000" dirty="0"/>
              <a:t>, P., </a:t>
            </a:r>
            <a:r>
              <a:rPr lang="fr-FR" sz="2000" dirty="0" smtClean="0"/>
              <a:t>ENGLAND </a:t>
            </a:r>
            <a:r>
              <a:rPr lang="fr-FR" sz="2000" dirty="0"/>
              <a:t>, P., </a:t>
            </a:r>
            <a:r>
              <a:rPr lang="fr-FR" sz="2000" dirty="0" smtClean="0"/>
              <a:t>PEINADO </a:t>
            </a:r>
            <a:r>
              <a:rPr lang="fr-FR" sz="2000" dirty="0"/>
              <a:t>, M. et </a:t>
            </a:r>
            <a:r>
              <a:rPr lang="fr-FR" sz="2000" dirty="0" smtClean="0"/>
              <a:t>WILLMAN </a:t>
            </a:r>
            <a:r>
              <a:rPr lang="fr-FR" sz="2000" dirty="0"/>
              <a:t>, B</a:t>
            </a:r>
            <a:r>
              <a:rPr lang="fr-FR" sz="2000" dirty="0" smtClean="0"/>
              <a:t>. (</a:t>
            </a:r>
            <a:r>
              <a:rPr lang="fr-FR" sz="2000" dirty="0"/>
              <a:t>2003). The </a:t>
            </a:r>
            <a:r>
              <a:rPr lang="fr-FR" sz="2000" dirty="0" err="1"/>
              <a:t>Darknet</a:t>
            </a:r>
            <a:r>
              <a:rPr lang="fr-FR" sz="2000" dirty="0"/>
              <a:t> and the Future of Content Distribution. In </a:t>
            </a:r>
            <a:r>
              <a:rPr lang="fr-FR" sz="2000" i="1" dirty="0"/>
              <a:t>Digital </a:t>
            </a:r>
            <a:r>
              <a:rPr lang="fr-FR" sz="2000" i="1" dirty="0" err="1" smtClean="0"/>
              <a:t>Rights</a:t>
            </a:r>
            <a:r>
              <a:rPr lang="fr-FR" sz="2000" i="1" dirty="0" smtClean="0"/>
              <a:t> Management</a:t>
            </a:r>
            <a:r>
              <a:rPr lang="fr-FR" sz="2000" dirty="0"/>
              <a:t>, Lectures Notes in Computer Science, 2770, pages 344–365. </a:t>
            </a:r>
            <a:r>
              <a:rPr lang="fr-FR" sz="2000" dirty="0" smtClean="0"/>
              <a:t>Springer.</a:t>
            </a:r>
          </a:p>
          <a:p>
            <a:r>
              <a:rPr lang="fr-FR" sz="2000" dirty="0"/>
              <a:t>CHAUM , D. L. (1981). </a:t>
            </a:r>
            <a:r>
              <a:rPr lang="fr-FR" sz="2000" dirty="0" err="1"/>
              <a:t>Untraceable</a:t>
            </a:r>
            <a:r>
              <a:rPr lang="fr-FR" sz="2000" dirty="0"/>
              <a:t> </a:t>
            </a:r>
            <a:r>
              <a:rPr lang="fr-FR" sz="2000" dirty="0" err="1"/>
              <a:t>Electronic</a:t>
            </a:r>
            <a:r>
              <a:rPr lang="fr-FR" sz="2000" dirty="0"/>
              <a:t> Mail, Return </a:t>
            </a:r>
            <a:r>
              <a:rPr lang="fr-FR" sz="2000" dirty="0" err="1"/>
              <a:t>Addresses</a:t>
            </a:r>
            <a:r>
              <a:rPr lang="fr-FR" sz="2000" dirty="0"/>
              <a:t>, and Digital </a:t>
            </a:r>
            <a:r>
              <a:rPr lang="fr-FR" sz="2000" dirty="0" err="1"/>
              <a:t>Pseudonyms</a:t>
            </a:r>
            <a:r>
              <a:rPr lang="fr-FR" sz="2000" dirty="0"/>
              <a:t>. </a:t>
            </a:r>
            <a:r>
              <a:rPr lang="fr-FR" sz="2000" i="1" dirty="0"/>
              <a:t>Communications of the ACM</a:t>
            </a:r>
            <a:r>
              <a:rPr lang="fr-FR" sz="2000" dirty="0"/>
              <a:t>, 24(2):84–88.</a:t>
            </a:r>
          </a:p>
          <a:p>
            <a:r>
              <a:rPr lang="fr-FR" sz="2000" dirty="0" smtClean="0"/>
              <a:t>DELEUZE </a:t>
            </a:r>
            <a:r>
              <a:rPr lang="fr-FR" sz="2000" dirty="0"/>
              <a:t>, G. (1990). Le devenir révolutionnaire et les </a:t>
            </a:r>
            <a:r>
              <a:rPr lang="fr-FR" sz="2000" dirty="0" smtClean="0"/>
              <a:t>créations politiques</a:t>
            </a:r>
            <a:r>
              <a:rPr lang="fr-FR" sz="2000" dirty="0"/>
              <a:t>. </a:t>
            </a:r>
            <a:r>
              <a:rPr lang="fr-FR" sz="2000" i="1" dirty="0"/>
              <a:t>Futur Antérieur</a:t>
            </a:r>
            <a:r>
              <a:rPr lang="fr-FR" sz="2000" dirty="0"/>
              <a:t>, (1).</a:t>
            </a:r>
          </a:p>
          <a:p>
            <a:r>
              <a:rPr lang="fr-FR" sz="2000" dirty="0" smtClean="0"/>
              <a:t>MANSFIELD-DEVINE </a:t>
            </a:r>
            <a:r>
              <a:rPr lang="fr-FR" sz="2000" dirty="0"/>
              <a:t>, S. (2009). </a:t>
            </a:r>
            <a:r>
              <a:rPr lang="fr-FR" sz="2000" dirty="0" err="1"/>
              <a:t>Darknets</a:t>
            </a:r>
            <a:r>
              <a:rPr lang="fr-FR" sz="2000" dirty="0"/>
              <a:t>. </a:t>
            </a:r>
            <a:r>
              <a:rPr lang="fr-FR" sz="2000" i="1" dirty="0" smtClean="0"/>
              <a:t>Computer </a:t>
            </a:r>
            <a:r>
              <a:rPr lang="fr-FR" sz="2000" i="1" dirty="0" err="1" smtClean="0"/>
              <a:t>Fraud</a:t>
            </a:r>
            <a:r>
              <a:rPr lang="fr-FR" sz="2000" i="1" dirty="0" smtClean="0"/>
              <a:t> </a:t>
            </a:r>
            <a:r>
              <a:rPr lang="fr-FR" sz="2000" i="1" dirty="0"/>
              <a:t>&amp; Security</a:t>
            </a:r>
            <a:r>
              <a:rPr lang="fr-FR" sz="2000" dirty="0"/>
              <a:t>, 9(12):</a:t>
            </a:r>
            <a:r>
              <a:rPr lang="fr-FR" sz="2000" dirty="0" smtClean="0"/>
              <a:t>4-7.</a:t>
            </a:r>
            <a:endParaRPr lang="fr-FR" sz="2000" dirty="0"/>
          </a:p>
        </p:txBody>
      </p:sp>
      <p:sp>
        <p:nvSpPr>
          <p:cNvPr id="6" name="Espace réservé du contenu 2"/>
          <p:cNvSpPr txBox="1">
            <a:spLocks/>
          </p:cNvSpPr>
          <p:nvPr/>
        </p:nvSpPr>
        <p:spPr>
          <a:xfrm>
            <a:off x="609600" y="836712"/>
            <a:ext cx="8229600" cy="489654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fr-FR" sz="2400" dirty="0"/>
          </a:p>
          <a:p>
            <a:pPr marL="0" indent="0">
              <a:buNone/>
            </a:pPr>
            <a:endParaRPr lang="fr-FR" sz="2400" dirty="0"/>
          </a:p>
          <a:p>
            <a:pPr marL="0" indent="0">
              <a:buNone/>
            </a:pPr>
            <a:endParaRPr lang="fr-FR" sz="2400" dirty="0" smtClean="0"/>
          </a:p>
        </p:txBody>
      </p:sp>
    </p:spTree>
    <p:extLst>
      <p:ext uri="{BB962C8B-B14F-4D97-AF65-F5344CB8AC3E}">
        <p14:creationId xmlns="" xmlns:p14="http://schemas.microsoft.com/office/powerpoint/2010/main" val="92907050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marL="0" indent="0"/>
            <a:r>
              <a:rPr lang="fr-FR" dirty="0" err="1" smtClean="0"/>
              <a:t>Darknet</a:t>
            </a:r>
            <a:endParaRPr lang="fr-FR" dirty="0"/>
          </a:p>
        </p:txBody>
      </p:sp>
      <p:sp>
        <p:nvSpPr>
          <p:cNvPr id="3" name="Espace réservé du contenu 2"/>
          <p:cNvSpPr>
            <a:spLocks noGrp="1"/>
          </p:cNvSpPr>
          <p:nvPr>
            <p:ph idx="1"/>
          </p:nvPr>
        </p:nvSpPr>
        <p:spPr>
          <a:xfrm>
            <a:off x="395536" y="1052736"/>
            <a:ext cx="8439653" cy="4896545"/>
          </a:xfrm>
        </p:spPr>
        <p:txBody>
          <a:bodyPr>
            <a:normAutofit fontScale="92500" lnSpcReduction="20000"/>
          </a:bodyPr>
          <a:lstStyle/>
          <a:p>
            <a:r>
              <a:rPr lang="fr-FR" sz="2000" dirty="0"/>
              <a:t>https://www.torproject.org/</a:t>
            </a:r>
          </a:p>
          <a:p>
            <a:r>
              <a:rPr lang="fr-FR" sz="2000" dirty="0"/>
              <a:t>https://freenetproject.org/</a:t>
            </a:r>
          </a:p>
          <a:p>
            <a:r>
              <a:rPr lang="fr-FR" sz="2000" dirty="0"/>
              <a:t>https://geti2p.net/en</a:t>
            </a:r>
            <a:r>
              <a:rPr lang="fr-FR" sz="2000" dirty="0" smtClean="0"/>
              <a:t>/</a:t>
            </a:r>
          </a:p>
          <a:p>
            <a:r>
              <a:rPr lang="fr-FR" sz="2000" dirty="0"/>
              <a:t>http://www.latribune.fr/economie/france/la-nsa-pratiquait-aussi-l-espionnage-economique-massif-de-son-allie-francais-488174.html</a:t>
            </a:r>
          </a:p>
          <a:p>
            <a:r>
              <a:rPr lang="fr-FR" sz="2000" dirty="0"/>
              <a:t>https://wikileaks.org/</a:t>
            </a:r>
          </a:p>
          <a:p>
            <a:r>
              <a:rPr lang="fr-FR" sz="2000" dirty="0"/>
              <a:t>https://www.frenchleaks.fr/</a:t>
            </a:r>
          </a:p>
          <a:p>
            <a:r>
              <a:rPr lang="fr-FR" sz="2000" dirty="0"/>
              <a:t>https://www.washingtonpost.com/securedrop/</a:t>
            </a:r>
          </a:p>
          <a:p>
            <a:r>
              <a:rPr lang="fr-FR" sz="2000" dirty="0"/>
              <a:t>http://www.wefightcensorship.org/</a:t>
            </a:r>
          </a:p>
          <a:p>
            <a:r>
              <a:rPr lang="fr-FR" sz="2000" dirty="0"/>
              <a:t>http://www.tcij.org</a:t>
            </a:r>
          </a:p>
          <a:p>
            <a:r>
              <a:rPr lang="fr-FR" sz="2000" dirty="0"/>
              <a:t>https://panamapapers.icij.org/</a:t>
            </a:r>
          </a:p>
          <a:p>
            <a:r>
              <a:rPr lang="fr-FR" sz="2000" dirty="0"/>
              <a:t>https://www.theguardian.com/world/2013/jun/06/nsa-phone-records-verizon-court-order</a:t>
            </a:r>
          </a:p>
          <a:p>
            <a:r>
              <a:rPr lang="fr-FR" sz="2000" dirty="0"/>
              <a:t>https://</a:t>
            </a:r>
            <a:r>
              <a:rPr lang="fr-FR" sz="2000" dirty="0" smtClean="0"/>
              <a:t>www.theguardian.com/world/2013/jun/06/us-tech-giants-nsa-data</a:t>
            </a:r>
            <a:endParaRPr lang="fr-FR" sz="2000" dirty="0"/>
          </a:p>
          <a:p>
            <a:r>
              <a:rPr lang="fr-FR" sz="2000" dirty="0"/>
              <a:t>http://time.com/83200/privacy-internet-big-data-opt-out/</a:t>
            </a:r>
          </a:p>
          <a:p>
            <a:r>
              <a:rPr lang="fr-FR" sz="2000" dirty="0"/>
              <a:t>http://www.forbes.com/sites/kashmirhill/2012/02/16/how-target-figured-out-a-teen-girl-was-pregnant-before-her-father-did</a:t>
            </a:r>
          </a:p>
        </p:txBody>
      </p:sp>
      <p:sp>
        <p:nvSpPr>
          <p:cNvPr id="6" name="Espace réservé du contenu 2"/>
          <p:cNvSpPr txBox="1">
            <a:spLocks/>
          </p:cNvSpPr>
          <p:nvPr/>
        </p:nvSpPr>
        <p:spPr>
          <a:xfrm>
            <a:off x="609600" y="836712"/>
            <a:ext cx="8229600" cy="489654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fr-FR" sz="2400" dirty="0"/>
          </a:p>
          <a:p>
            <a:pPr marL="0" indent="0">
              <a:buNone/>
            </a:pPr>
            <a:endParaRPr lang="fr-FR" sz="2400" dirty="0"/>
          </a:p>
          <a:p>
            <a:pPr marL="0" indent="0">
              <a:buNone/>
            </a:pPr>
            <a:endParaRPr lang="fr-FR" sz="2400" dirty="0" smtClean="0"/>
          </a:p>
        </p:txBody>
      </p:sp>
    </p:spTree>
    <p:extLst>
      <p:ext uri="{BB962C8B-B14F-4D97-AF65-F5344CB8AC3E}">
        <p14:creationId xmlns="" xmlns:p14="http://schemas.microsoft.com/office/powerpoint/2010/main" val="21218125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Le </a:t>
            </a:r>
            <a:r>
              <a:rPr lang="fr-FR" dirty="0" err="1" smtClean="0"/>
              <a:t>Darknet</a:t>
            </a:r>
            <a:r>
              <a:rPr lang="fr-FR" dirty="0" smtClean="0"/>
              <a:t> : qu’est ce que c’est ?</a:t>
            </a:r>
            <a:endParaRPr lang="fr-FR" dirty="0"/>
          </a:p>
        </p:txBody>
      </p:sp>
      <p:sp>
        <p:nvSpPr>
          <p:cNvPr id="3" name="Espace réservé du contenu 2"/>
          <p:cNvSpPr>
            <a:spLocks noGrp="1"/>
          </p:cNvSpPr>
          <p:nvPr>
            <p:ph idx="1"/>
          </p:nvPr>
        </p:nvSpPr>
        <p:spPr/>
        <p:txBody>
          <a:bodyPr>
            <a:normAutofit/>
          </a:bodyPr>
          <a:lstStyle/>
          <a:p>
            <a:pPr marL="0" indent="0">
              <a:buNone/>
            </a:pPr>
            <a:r>
              <a:rPr lang="fr-FR" sz="2400" dirty="0" smtClean="0"/>
              <a:t>Le </a:t>
            </a:r>
            <a:r>
              <a:rPr lang="fr-FR" sz="2400" dirty="0" err="1"/>
              <a:t>Darknet</a:t>
            </a:r>
            <a:r>
              <a:rPr lang="fr-FR" sz="2400" dirty="0"/>
              <a:t> </a:t>
            </a:r>
            <a:r>
              <a:rPr lang="fr-FR" sz="2400" dirty="0" smtClean="0"/>
              <a:t>ne se confond ni avec le </a:t>
            </a:r>
            <a:r>
              <a:rPr lang="fr-FR" sz="2400" dirty="0" err="1" smtClean="0"/>
              <a:t>Deep</a:t>
            </a:r>
            <a:r>
              <a:rPr lang="fr-FR" sz="2400" dirty="0"/>
              <a:t>-</a:t>
            </a:r>
            <a:r>
              <a:rPr lang="fr-FR" sz="2400" dirty="0" smtClean="0"/>
              <a:t>web, ni avec les réseaux P2P</a:t>
            </a:r>
          </a:p>
          <a:p>
            <a:pPr marL="0" indent="0">
              <a:buNone/>
            </a:pPr>
            <a:endParaRPr lang="fr-FR" sz="2400" dirty="0"/>
          </a:p>
          <a:p>
            <a:pPr marL="0" indent="0">
              <a:buNone/>
            </a:pPr>
            <a:endParaRPr lang="fr-FR" sz="2400" dirty="0"/>
          </a:p>
        </p:txBody>
      </p:sp>
      <p:pic>
        <p:nvPicPr>
          <p:cNvPr id="6" name="Image 5"/>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2231684" y="2204864"/>
            <a:ext cx="4680633" cy="4104456"/>
          </a:xfrm>
          <a:prstGeom prst="rect">
            <a:avLst/>
          </a:prstGeom>
        </p:spPr>
      </p:pic>
    </p:spTree>
    <p:extLst>
      <p:ext uri="{BB962C8B-B14F-4D97-AF65-F5344CB8AC3E}">
        <p14:creationId xmlns="" xmlns:p14="http://schemas.microsoft.com/office/powerpoint/2010/main" val="34813112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Comment ca marche ?</a:t>
            </a:r>
            <a:endParaRPr lang="fr-FR" dirty="0"/>
          </a:p>
        </p:txBody>
      </p:sp>
      <p:sp>
        <p:nvSpPr>
          <p:cNvPr id="4" name="Titre 1"/>
          <p:cNvSpPr txBox="1">
            <a:spLocks/>
          </p:cNvSpPr>
          <p:nvPr/>
        </p:nvSpPr>
        <p:spPr>
          <a:xfrm>
            <a:off x="457200" y="42999"/>
            <a:ext cx="8229600" cy="634082"/>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dirty="0" err="1" smtClean="0"/>
              <a:t>Darknet</a:t>
            </a:r>
            <a:endParaRPr lang="fr-FR" dirty="0"/>
          </a:p>
        </p:txBody>
      </p:sp>
    </p:spTree>
    <p:extLst>
      <p:ext uri="{BB962C8B-B14F-4D97-AF65-F5344CB8AC3E}">
        <p14:creationId xmlns="" xmlns:p14="http://schemas.microsoft.com/office/powerpoint/2010/main" val="4024063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Le </a:t>
            </a:r>
            <a:r>
              <a:rPr lang="fr-FR" dirty="0" err="1" smtClean="0"/>
              <a:t>Darknet</a:t>
            </a:r>
            <a:r>
              <a:rPr lang="fr-FR" dirty="0" smtClean="0"/>
              <a:t> : comment ca marche ?</a:t>
            </a:r>
            <a:endParaRPr lang="fr-FR" dirty="0"/>
          </a:p>
        </p:txBody>
      </p:sp>
      <p:sp>
        <p:nvSpPr>
          <p:cNvPr id="3" name="Espace réservé du contenu 2"/>
          <p:cNvSpPr>
            <a:spLocks noGrp="1"/>
          </p:cNvSpPr>
          <p:nvPr>
            <p:ph idx="1"/>
          </p:nvPr>
        </p:nvSpPr>
        <p:spPr>
          <a:xfrm>
            <a:off x="457200" y="1052736"/>
            <a:ext cx="8229600" cy="5688632"/>
          </a:xfrm>
        </p:spPr>
        <p:txBody>
          <a:bodyPr>
            <a:normAutofit lnSpcReduction="10000"/>
          </a:bodyPr>
          <a:lstStyle/>
          <a:p>
            <a:pPr marL="0" indent="0">
              <a:buNone/>
            </a:pPr>
            <a:r>
              <a:rPr lang="fr-FR" sz="2400" dirty="0" smtClean="0"/>
              <a:t>Deux technologies centrales :</a:t>
            </a:r>
          </a:p>
          <a:p>
            <a:r>
              <a:rPr lang="fr-FR" sz="2400" dirty="0" smtClean="0"/>
              <a:t>Chiffrage (clé secrète et clé publique).</a:t>
            </a:r>
          </a:p>
          <a:p>
            <a:r>
              <a:rPr lang="fr-FR" sz="2400" dirty="0" smtClean="0"/>
              <a:t>Utilisation de relais.</a:t>
            </a:r>
          </a:p>
          <a:p>
            <a:pPr marL="0" indent="0">
              <a:buNone/>
            </a:pPr>
            <a:endParaRPr lang="fr-FR" sz="2400" dirty="0" smtClean="0"/>
          </a:p>
          <a:p>
            <a:pPr marL="0" indent="0">
              <a:buNone/>
            </a:pPr>
            <a:endParaRPr lang="fr-FR" sz="2400" dirty="0" smtClean="0"/>
          </a:p>
          <a:p>
            <a:pPr marL="0" indent="0">
              <a:buNone/>
            </a:pPr>
            <a:endParaRPr lang="fr-FR" sz="2400" dirty="0"/>
          </a:p>
          <a:p>
            <a:pPr marL="0" indent="0">
              <a:buNone/>
            </a:pPr>
            <a:endParaRPr lang="fr-FR" sz="2400" dirty="0" smtClean="0"/>
          </a:p>
          <a:p>
            <a:pPr marL="0" indent="0">
              <a:buNone/>
            </a:pPr>
            <a:endParaRPr lang="fr-FR" sz="2400" dirty="0"/>
          </a:p>
          <a:p>
            <a:pPr marL="0" indent="0">
              <a:buNone/>
            </a:pPr>
            <a:endParaRPr lang="fr-FR" sz="2400" dirty="0" smtClean="0"/>
          </a:p>
          <a:p>
            <a:pPr marL="0" indent="0">
              <a:buNone/>
            </a:pPr>
            <a:endParaRPr lang="fr-FR" sz="2400" dirty="0"/>
          </a:p>
          <a:p>
            <a:pPr marL="0" indent="0">
              <a:buNone/>
            </a:pPr>
            <a:endParaRPr lang="fr-FR" sz="2400" dirty="0" smtClean="0"/>
          </a:p>
          <a:p>
            <a:pPr marL="0" indent="0">
              <a:buNone/>
            </a:pPr>
            <a:endParaRPr lang="fr-FR" sz="2400" dirty="0"/>
          </a:p>
          <a:p>
            <a:pPr marL="0" indent="0">
              <a:buNone/>
            </a:pPr>
            <a:endParaRPr lang="fr-FR" sz="2400" dirty="0" smtClean="0"/>
          </a:p>
          <a:p>
            <a:pPr marL="0" indent="0" algn="ctr">
              <a:buNone/>
            </a:pPr>
            <a:r>
              <a:rPr lang="fr-FR" sz="1800" dirty="0" err="1" smtClean="0"/>
              <a:t>Mixnet</a:t>
            </a:r>
            <a:r>
              <a:rPr lang="fr-FR" sz="1800" dirty="0" smtClean="0"/>
              <a:t> [</a:t>
            </a:r>
            <a:r>
              <a:rPr lang="fr-FR" sz="1800" dirty="0" err="1" smtClean="0"/>
              <a:t>Chaum</a:t>
            </a:r>
            <a:r>
              <a:rPr lang="fr-FR" sz="1800" dirty="0" smtClean="0"/>
              <a:t>, 1981]</a:t>
            </a:r>
            <a:endParaRPr lang="fr-FR" sz="1800" dirty="0"/>
          </a:p>
        </p:txBody>
      </p:sp>
      <p:pic>
        <p:nvPicPr>
          <p:cNvPr id="4" name="Image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640119" y="2492896"/>
            <a:ext cx="5863763" cy="3672408"/>
          </a:xfrm>
          <a:prstGeom prst="rect">
            <a:avLst/>
          </a:prstGeom>
        </p:spPr>
      </p:pic>
    </p:spTree>
    <p:extLst>
      <p:ext uri="{BB962C8B-B14F-4D97-AF65-F5344CB8AC3E}">
        <p14:creationId xmlns="" xmlns:p14="http://schemas.microsoft.com/office/powerpoint/2010/main" val="39956595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Le </a:t>
            </a:r>
            <a:r>
              <a:rPr lang="fr-FR" dirty="0" err="1" smtClean="0"/>
              <a:t>Darknet</a:t>
            </a:r>
            <a:r>
              <a:rPr lang="fr-FR" dirty="0" smtClean="0"/>
              <a:t> : comment ca marche ?</a:t>
            </a:r>
            <a:endParaRPr lang="fr-FR" dirty="0"/>
          </a:p>
        </p:txBody>
      </p:sp>
      <p:sp>
        <p:nvSpPr>
          <p:cNvPr id="3" name="Espace réservé du contenu 2"/>
          <p:cNvSpPr>
            <a:spLocks noGrp="1"/>
          </p:cNvSpPr>
          <p:nvPr>
            <p:ph idx="1"/>
          </p:nvPr>
        </p:nvSpPr>
        <p:spPr>
          <a:xfrm>
            <a:off x="457200" y="764704"/>
            <a:ext cx="8229600" cy="5688632"/>
          </a:xfrm>
        </p:spPr>
        <p:txBody>
          <a:bodyPr>
            <a:normAutofit/>
          </a:bodyPr>
          <a:lstStyle/>
          <a:p>
            <a:pPr marL="0" indent="0" algn="ctr">
              <a:buNone/>
            </a:pPr>
            <a:r>
              <a:rPr lang="fr-FR" sz="2400" dirty="0" smtClean="0"/>
              <a:t>L’exemple de Tor</a:t>
            </a:r>
          </a:p>
          <a:p>
            <a:pPr marL="0" indent="0">
              <a:buNone/>
            </a:pPr>
            <a:endParaRPr lang="fr-FR" sz="2400" dirty="0"/>
          </a:p>
          <a:p>
            <a:pPr marL="0" indent="0">
              <a:buNone/>
            </a:pPr>
            <a:endParaRPr lang="fr-FR" sz="2400" dirty="0" smtClean="0"/>
          </a:p>
        </p:txBody>
      </p:sp>
      <p:pic>
        <p:nvPicPr>
          <p:cNvPr id="4" name="Image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284067" y="1628800"/>
            <a:ext cx="8575867" cy="4318542"/>
          </a:xfrm>
          <a:prstGeom prst="rect">
            <a:avLst/>
          </a:prstGeom>
        </p:spPr>
      </p:pic>
    </p:spTree>
    <p:extLst>
      <p:ext uri="{BB962C8B-B14F-4D97-AF65-F5344CB8AC3E}">
        <p14:creationId xmlns="" xmlns:p14="http://schemas.microsoft.com/office/powerpoint/2010/main" val="1006654157"/>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560</TotalTime>
  <Words>1219</Words>
  <Application>Microsoft Office PowerPoint</Application>
  <PresentationFormat>Affichage à l'écran (4:3)</PresentationFormat>
  <Paragraphs>268</Paragraphs>
  <Slides>53</Slides>
  <Notes>1</Notes>
  <HiddenSlides>0</HiddenSlides>
  <MMClips>0</MMClips>
  <ScaleCrop>false</ScaleCrop>
  <HeadingPairs>
    <vt:vector size="4" baseType="variant">
      <vt:variant>
        <vt:lpstr>Thème</vt:lpstr>
      </vt:variant>
      <vt:variant>
        <vt:i4>1</vt:i4>
      </vt:variant>
      <vt:variant>
        <vt:lpstr>Titres des diapositives</vt:lpstr>
      </vt:variant>
      <vt:variant>
        <vt:i4>53</vt:i4>
      </vt:variant>
    </vt:vector>
  </HeadingPairs>
  <TitlesOfParts>
    <vt:vector size="54" baseType="lpstr">
      <vt:lpstr>Thème Office</vt:lpstr>
      <vt:lpstr>Darknet</vt:lpstr>
      <vt:lpstr>Darknet</vt:lpstr>
      <vt:lpstr>Qu’est-ce que c’est ?</vt:lpstr>
      <vt:lpstr>Le Darknet : qu’est ce que c’est ?</vt:lpstr>
      <vt:lpstr>Le Darknet : qu’est ce que c’est ?</vt:lpstr>
      <vt:lpstr>Le Darknet : qu’est ce que c’est ?</vt:lpstr>
      <vt:lpstr>Comment ca marche ?</vt:lpstr>
      <vt:lpstr>Le Darknet : comment ca marche ?</vt:lpstr>
      <vt:lpstr>Le Darknet : comment ca marche ?</vt:lpstr>
      <vt:lpstr>Le Darknet : c’est sûr ?</vt:lpstr>
      <vt:lpstr>Les principaux darknets</vt:lpstr>
      <vt:lpstr>Les principaux darknets</vt:lpstr>
      <vt:lpstr>Les principaux darknets</vt:lpstr>
      <vt:lpstr>Les principaux darknets</vt:lpstr>
      <vt:lpstr>Les principaux darknets</vt:lpstr>
      <vt:lpstr>Le Darknet Pour quoi faire ?</vt:lpstr>
      <vt:lpstr>Le Darknet : pour quoi faire ?</vt:lpstr>
      <vt:lpstr>Un outil au service des milieux interlopes</vt:lpstr>
      <vt:lpstr>Darknet et activités illégales</vt:lpstr>
      <vt:lpstr>Darknet et activités illégales</vt:lpstr>
      <vt:lpstr>Darknet et activités illégales</vt:lpstr>
      <vt:lpstr>Darknet et activités illégales</vt:lpstr>
      <vt:lpstr>Darknet et activités illégales</vt:lpstr>
      <vt:lpstr>Darknet et activités illégales</vt:lpstr>
      <vt:lpstr>Darknet et activités illégales</vt:lpstr>
      <vt:lpstr>Darknet et activités illégales</vt:lpstr>
      <vt:lpstr>Darknet et activités illégales</vt:lpstr>
      <vt:lpstr>Darknet et espionnage économique</vt:lpstr>
      <vt:lpstr>Espionnage économique</vt:lpstr>
      <vt:lpstr>Espionnage économique</vt:lpstr>
      <vt:lpstr>Espionnage économique</vt:lpstr>
      <vt:lpstr>Darknet et libertés</vt:lpstr>
      <vt:lpstr>Lancement d’alerte</vt:lpstr>
      <vt:lpstr>Lancement d’alerte</vt:lpstr>
      <vt:lpstr>Liberté d’information</vt:lpstr>
      <vt:lpstr>Liberté d’information</vt:lpstr>
      <vt:lpstr>Liberté d’information</vt:lpstr>
      <vt:lpstr>Dissidence</vt:lpstr>
      <vt:lpstr>Dissidence</vt:lpstr>
      <vt:lpstr>Marketing, big data et intimité</vt:lpstr>
      <vt:lpstr>Surveillance de masse et démocratie</vt:lpstr>
      <vt:lpstr>Surveillance de masse et démocratie</vt:lpstr>
      <vt:lpstr>Surveillance de masse et démocratie</vt:lpstr>
      <vt:lpstr>Surveillance de masse et démocratie</vt:lpstr>
      <vt:lpstr>Darknet</vt:lpstr>
      <vt:lpstr>Eléments pour se protéger</vt:lpstr>
      <vt:lpstr>Eléments pour se protéger</vt:lpstr>
      <vt:lpstr>Eléments pour se protéger</vt:lpstr>
      <vt:lpstr>Eléments pour se protéger</vt:lpstr>
      <vt:lpstr>Eléments pour se protéger</vt:lpstr>
      <vt:lpstr>Eléments pour se protéger</vt:lpstr>
      <vt:lpstr>Darknet</vt:lpstr>
      <vt:lpstr>Darknet</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jpr</dc:creator>
  <cp:lastModifiedBy>jpr</cp:lastModifiedBy>
  <cp:revision>126</cp:revision>
  <dcterms:created xsi:type="dcterms:W3CDTF">2016-10-24T09:29:32Z</dcterms:created>
  <dcterms:modified xsi:type="dcterms:W3CDTF">2017-03-16T14:26:41Z</dcterms:modified>
</cp:coreProperties>
</file>