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3" r:id="rId3"/>
    <p:sldId id="257" r:id="rId4"/>
    <p:sldId id="279" r:id="rId5"/>
    <p:sldId id="280" r:id="rId6"/>
    <p:sldId id="304" r:id="rId7"/>
    <p:sldId id="286" r:id="rId8"/>
    <p:sldId id="300" r:id="rId9"/>
    <p:sldId id="287" r:id="rId10"/>
    <p:sldId id="301" r:id="rId11"/>
    <p:sldId id="289" r:id="rId12"/>
    <p:sldId id="292" r:id="rId13"/>
    <p:sldId id="293" r:id="rId14"/>
    <p:sldId id="309" r:id="rId15"/>
    <p:sldId id="294" r:id="rId16"/>
    <p:sldId id="295" r:id="rId17"/>
    <p:sldId id="296" r:id="rId18"/>
    <p:sldId id="299" r:id="rId19"/>
    <p:sldId id="306" r:id="rId20"/>
    <p:sldId id="298" r:id="rId21"/>
    <p:sldId id="297" r:id="rId22"/>
    <p:sldId id="30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2"/>
    <a:srgbClr val="2C5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6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106B7-CCA0-4B39-B32C-0849A5FFC99B}" type="datetimeFigureOut">
              <a:rPr lang="fr-FR" smtClean="0"/>
              <a:pPr/>
              <a:t>06/12/2016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BDDF7-735B-47D6-BB4B-4ECA582F2936}" type="slidenum">
              <a:rPr lang="fr-FR" smtClean="0"/>
              <a:pPr/>
              <a:t>‹N°›</a:t>
            </a:fld>
            <a:endParaRPr lang="fr-FR"/>
          </a:p>
        </p:txBody>
      </p:sp>
    </p:spTree>
    <p:extLst>
      <p:ext uri="{BB962C8B-B14F-4D97-AF65-F5344CB8AC3E}">
        <p14:creationId xmlns:p14="http://schemas.microsoft.com/office/powerpoint/2010/main" val="232382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0BDDF7-735B-47D6-BB4B-4ECA582F2936}" type="slidenum">
              <a:rPr lang="fr-FR" smtClean="0"/>
              <a:t>22</a:t>
            </a:fld>
            <a:endParaRPr lang="fr-FR"/>
          </a:p>
        </p:txBody>
      </p:sp>
    </p:spTree>
    <p:extLst>
      <p:ext uri="{BB962C8B-B14F-4D97-AF65-F5344CB8AC3E}">
        <p14:creationId xmlns:p14="http://schemas.microsoft.com/office/powerpoint/2010/main" val="193392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p14="http://schemas.microsoft.com/office/powerpoint/2010/main" val="174649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235716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417023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13588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241681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411666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17594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154011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43498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374061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17820DB-291D-4791-A33C-2CC39FC2039B}" type="datetimeFigureOut">
              <a:rPr lang="fr-FR" smtClean="0"/>
              <a:pPr/>
              <a:t>06/12/2016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1B24F44-A8BC-44B3-9A3E-F1EB16A14705}" type="slidenum">
              <a:rPr lang="fr-FR" smtClean="0"/>
              <a:pPr/>
              <a:t>‹N°›</a:t>
            </a:fld>
            <a:endParaRPr lang="fr-FR"/>
          </a:p>
        </p:txBody>
      </p:sp>
    </p:spTree>
    <p:extLst>
      <p:ext uri="{BB962C8B-B14F-4D97-AF65-F5344CB8AC3E}">
        <p14:creationId xmlns:p14="http://schemas.microsoft.com/office/powerpoint/2010/main" val="379461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052736"/>
            <a:ext cx="8229600" cy="489654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655" y="6061140"/>
            <a:ext cx="484302" cy="605805"/>
          </a:xfrm>
          <a:prstGeom prst="rect">
            <a:avLst/>
          </a:prstGeom>
        </p:spPr>
      </p:pic>
      <p:sp>
        <p:nvSpPr>
          <p:cNvPr id="8" name="Rectangle 7"/>
          <p:cNvSpPr/>
          <p:nvPr userDrawn="1"/>
        </p:nvSpPr>
        <p:spPr>
          <a:xfrm>
            <a:off x="0" y="0"/>
            <a:ext cx="9144000" cy="72008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457200" y="42999"/>
            <a:ext cx="8229600" cy="634082"/>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4" name="ZoneTexte 3"/>
          <p:cNvSpPr txBox="1"/>
          <p:nvPr userDrawn="1"/>
        </p:nvSpPr>
        <p:spPr>
          <a:xfrm>
            <a:off x="-36512" y="6623774"/>
            <a:ext cx="960519" cy="246221"/>
          </a:xfrm>
          <a:prstGeom prst="rect">
            <a:avLst/>
          </a:prstGeom>
          <a:noFill/>
        </p:spPr>
        <p:txBody>
          <a:bodyPr wrap="none" rtlCol="0">
            <a:spAutoFit/>
          </a:bodyPr>
          <a:lstStyle/>
          <a:p>
            <a:r>
              <a:rPr lang="fr-FR" sz="1000" dirty="0" smtClean="0"/>
              <a:t>J.-Ph. </a:t>
            </a:r>
            <a:r>
              <a:rPr lang="fr-FR" sz="1000" dirty="0" err="1" smtClean="0"/>
              <a:t>Rennard</a:t>
            </a:r>
            <a:r>
              <a:rPr lang="fr-FR" sz="1000" dirty="0" smtClean="0"/>
              <a:t> </a:t>
            </a:r>
          </a:p>
        </p:txBody>
      </p:sp>
      <p:pic>
        <p:nvPicPr>
          <p:cNvPr id="5" name="Imag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4706" y="6521481"/>
            <a:ext cx="833986" cy="291895"/>
          </a:xfrm>
          <a:prstGeom prst="rect">
            <a:avLst/>
          </a:prstGeom>
        </p:spPr>
      </p:pic>
    </p:spTree>
    <p:extLst>
      <p:ext uri="{BB962C8B-B14F-4D97-AF65-F5344CB8AC3E}">
        <p14:creationId xmlns:p14="http://schemas.microsoft.com/office/powerpoint/2010/main" val="326372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ejournal.cnrs.fr/billets/blockchain-lautre-revolution-venue-du-bitco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chaîne de blocs</a:t>
            </a:r>
            <a:br>
              <a:rPr lang="fr-FR" dirty="0" smtClean="0"/>
            </a:br>
            <a:r>
              <a:rPr lang="fr-FR" sz="3200" dirty="0" smtClean="0"/>
              <a:t>Comment ca marche ?</a:t>
            </a:r>
            <a:endParaRPr lang="fr-FR" sz="3200" dirty="0"/>
          </a:p>
        </p:txBody>
      </p:sp>
      <p:sp>
        <p:nvSpPr>
          <p:cNvPr id="3" name="Sous-titre 2"/>
          <p:cNvSpPr>
            <a:spLocks noGrp="1"/>
          </p:cNvSpPr>
          <p:nvPr>
            <p:ph type="subTitle" idx="1"/>
          </p:nvPr>
        </p:nvSpPr>
        <p:spPr/>
        <p:txBody>
          <a:bodyPr/>
          <a:lstStyle/>
          <a:p>
            <a:r>
              <a:rPr lang="fr-FR" dirty="0" smtClean="0"/>
              <a:t>Jean-Philippe </a:t>
            </a:r>
            <a:r>
              <a:rPr lang="fr-FR" dirty="0" err="1" smtClean="0"/>
              <a:t>Rennard</a:t>
            </a:r>
            <a:endParaRPr lang="fr-FR" dirty="0" smtClean="0"/>
          </a:p>
          <a:p>
            <a:r>
              <a:rPr lang="fr-FR" sz="1600" dirty="0" smtClean="0"/>
              <a:t>12/2016</a:t>
            </a:r>
            <a:endParaRPr lang="fr-FR" sz="1600" dirty="0"/>
          </a:p>
        </p:txBody>
      </p:sp>
      <p:sp>
        <p:nvSpPr>
          <p:cNvPr id="4"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La chaîne de blocs</a:t>
            </a:r>
          </a:p>
        </p:txBody>
      </p:sp>
    </p:spTree>
    <p:extLst>
      <p:ext uri="{BB962C8B-B14F-4D97-AF65-F5344CB8AC3E}">
        <p14:creationId xmlns:p14="http://schemas.microsoft.com/office/powerpoint/2010/main" val="3415122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8152" y="620688"/>
            <a:ext cx="7836296" cy="3600400"/>
          </a:xfrm>
        </p:spPr>
        <p:txBody>
          <a:bodyPr>
            <a:normAutofit/>
          </a:bodyPr>
          <a:lstStyle/>
          <a:p>
            <a:r>
              <a:rPr lang="fr-FR" sz="3600" dirty="0" smtClean="0"/>
              <a:t>Pour être valide, une transaction doit être intégrée dans la </a:t>
            </a:r>
            <a:r>
              <a:rPr lang="fr-FR" sz="3600" dirty="0"/>
              <a:t>chaîne de </a:t>
            </a:r>
            <a:r>
              <a:rPr lang="fr-FR" sz="3600" dirty="0" smtClean="0"/>
              <a:t>blocs</a:t>
            </a:r>
            <a:br>
              <a:rPr lang="fr-FR" sz="3600" dirty="0" smtClean="0"/>
            </a:br>
            <a:r>
              <a:rPr lang="fr-FR" sz="3600" dirty="0" smtClean="0"/>
              <a:t/>
            </a:r>
            <a:br>
              <a:rPr lang="fr-FR" sz="3600" dirty="0" smtClean="0"/>
            </a:br>
            <a:r>
              <a:rPr lang="fr-FR" sz="2800" dirty="0" smtClean="0"/>
              <a:t>Un bloc est un ensemble de transactions.</a:t>
            </a:r>
            <a:br>
              <a:rPr lang="fr-FR" sz="2800" dirty="0" smtClean="0"/>
            </a:br>
            <a:r>
              <a:rPr lang="fr-FR" sz="2800" dirty="0" smtClean="0"/>
              <a:t>Les blocs sont reliés dans une chaîne qui fixe un ordre immuable.</a:t>
            </a:r>
            <a:endParaRPr lang="fr-FR" sz="2800" dirty="0"/>
          </a:p>
        </p:txBody>
      </p:sp>
      <p:sp>
        <p:nvSpPr>
          <p:cNvPr id="5"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sp>
        <p:nvSpPr>
          <p:cNvPr id="4"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32" y="4437112"/>
            <a:ext cx="8532440" cy="1837013"/>
          </a:xfrm>
          <a:prstGeom prst="rect">
            <a:avLst/>
          </a:prstGeom>
        </p:spPr>
      </p:pic>
    </p:spTree>
    <p:extLst>
      <p:ext uri="{BB962C8B-B14F-4D97-AF65-F5344CB8AC3E}">
        <p14:creationId xmlns:p14="http://schemas.microsoft.com/office/powerpoint/2010/main" val="3462449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628800"/>
            <a:ext cx="8229600" cy="3960440"/>
          </a:xfrm>
        </p:spPr>
        <p:txBody>
          <a:bodyPr>
            <a:normAutofit/>
          </a:bodyPr>
          <a:lstStyle/>
          <a:p>
            <a:pPr marL="0" indent="0">
              <a:buNone/>
            </a:pPr>
            <a:r>
              <a:rPr lang="fr-FR" sz="2400" dirty="0" smtClean="0"/>
              <a:t>Comment garantir </a:t>
            </a:r>
            <a:r>
              <a:rPr lang="fr-FR" sz="2400" dirty="0"/>
              <a:t>le respect de l’ordre des blocs (</a:t>
            </a:r>
            <a:r>
              <a:rPr lang="fr-FR" sz="2400" dirty="0" smtClean="0"/>
              <a:t>donc celui </a:t>
            </a:r>
            <a:r>
              <a:rPr lang="fr-FR" sz="2400" dirty="0"/>
              <a:t>des transactions), c’est-à-dire faire en sorte qu’il soit immuable </a:t>
            </a:r>
            <a:r>
              <a:rPr lang="fr-FR" sz="2400" dirty="0" smtClean="0"/>
              <a:t>?</a:t>
            </a:r>
          </a:p>
          <a:p>
            <a:pPr marL="0" indent="0">
              <a:buNone/>
            </a:pPr>
            <a:endParaRPr lang="fr-FR" sz="2400" dirty="0"/>
          </a:p>
          <a:p>
            <a:pPr marL="0" indent="0">
              <a:buNone/>
            </a:pPr>
            <a:r>
              <a:rPr lang="fr-FR" sz="2400" dirty="0" smtClean="0"/>
              <a:t>C’est le rôle de la </a:t>
            </a:r>
            <a:r>
              <a:rPr lang="fr-FR" sz="2400" i="1" dirty="0" smtClean="0"/>
              <a:t>Preuve de Travail</a:t>
            </a:r>
            <a:r>
              <a:rPr lang="fr-FR" sz="2400" dirty="0" smtClean="0"/>
              <a:t> effectuée par les </a:t>
            </a:r>
            <a:r>
              <a:rPr lang="fr-FR" sz="2400" i="1" dirty="0" smtClean="0"/>
              <a:t>mineurs</a:t>
            </a:r>
            <a:r>
              <a:rPr lang="fr-FR" sz="2400" dirty="0" smtClean="0"/>
              <a:t>.</a:t>
            </a:r>
          </a:p>
          <a:p>
            <a:pPr marL="0" indent="0">
              <a:buNone/>
            </a:pPr>
            <a:endParaRPr lang="fr-FR" sz="2400" i="1" dirty="0"/>
          </a:p>
          <a:p>
            <a:pPr marL="0" indent="0">
              <a:buNone/>
            </a:pPr>
            <a:r>
              <a:rPr lang="fr-FR" sz="2400" dirty="0" smtClean="0"/>
              <a:t>Avant d’intégrer un bloc dans la chaîne, il doit passer par la preuve de travail.</a:t>
            </a:r>
            <a:endParaRPr lang="fr-FR" sz="2400" i="1" dirty="0" smtClean="0"/>
          </a:p>
          <a:p>
            <a:pPr marL="0" indent="0">
              <a:buNone/>
            </a:pPr>
            <a:endParaRPr lang="fr-FR" sz="2400" i="1" dirty="0"/>
          </a:p>
          <a:p>
            <a:pPr marL="0" indent="0">
              <a:buNone/>
            </a:pPr>
            <a:endParaRPr lang="fr-FR" sz="2400" i="1" dirty="0"/>
          </a:p>
        </p:txBody>
      </p:sp>
      <p:sp>
        <p:nvSpPr>
          <p:cNvPr id="5"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832" y="4725144"/>
            <a:ext cx="1348740" cy="1752600"/>
          </a:xfrm>
          <a:prstGeom prst="rect">
            <a:avLst/>
          </a:prstGeom>
        </p:spPr>
      </p:pic>
    </p:spTree>
    <p:extLst>
      <p:ext uri="{BB962C8B-B14F-4D97-AF65-F5344CB8AC3E}">
        <p14:creationId xmlns:p14="http://schemas.microsoft.com/office/powerpoint/2010/main" val="370478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Gestion de la double dépense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55" y="1078256"/>
            <a:ext cx="7576891" cy="5447088"/>
          </a:xfrm>
          <a:prstGeom prst="rect">
            <a:avLst/>
          </a:prstGeom>
        </p:spPr>
      </p:pic>
    </p:spTree>
    <p:extLst>
      <p:ext uri="{BB962C8B-B14F-4D97-AF65-F5344CB8AC3E}">
        <p14:creationId xmlns:p14="http://schemas.microsoft.com/office/powerpoint/2010/main" val="178432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36096" y="1268760"/>
            <a:ext cx="3477072" cy="3240360"/>
          </a:xfrm>
        </p:spPr>
        <p:txBody>
          <a:bodyPr>
            <a:normAutofit/>
          </a:bodyPr>
          <a:lstStyle/>
          <a:p>
            <a:pPr marL="0" indent="0">
              <a:buNone/>
            </a:pPr>
            <a:r>
              <a:rPr lang="fr-FR" sz="2400" dirty="0" smtClean="0"/>
              <a:t>Le minage étant décentralisé, 2 blocs peuvent être validés sensiblement en même temps.</a:t>
            </a:r>
          </a:p>
          <a:p>
            <a:pPr marL="0" indent="0">
              <a:buNone/>
            </a:pPr>
            <a:endParaRPr lang="fr-FR" sz="2400" dirty="0"/>
          </a:p>
          <a:p>
            <a:pPr marL="0" indent="0">
              <a:buNone/>
            </a:pPr>
            <a:r>
              <a:rPr lang="fr-FR" sz="2400" dirty="0" smtClean="0"/>
              <a:t>C’est un </a:t>
            </a:r>
            <a:r>
              <a:rPr lang="fr-FR" sz="2400" i="1" dirty="0" err="1" smtClean="0"/>
              <a:t>fork</a:t>
            </a:r>
            <a:endParaRPr lang="fr-FR" sz="2400" i="1" dirty="0" smtClean="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64704"/>
            <a:ext cx="4257051" cy="5877272"/>
          </a:xfrm>
          <a:prstGeom prst="rect">
            <a:avLst/>
          </a:prstGeom>
        </p:spPr>
      </p:pic>
      <p:sp>
        <p:nvSpPr>
          <p:cNvPr id="9"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spTree>
    <p:extLst>
      <p:ext uri="{BB962C8B-B14F-4D97-AF65-F5344CB8AC3E}">
        <p14:creationId xmlns:p14="http://schemas.microsoft.com/office/powerpoint/2010/main" val="4028579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2"/>
            <a:ext cx="6310783" cy="5877272"/>
          </a:xfrm>
          <a:prstGeom prst="rect">
            <a:avLst/>
          </a:prstGeom>
        </p:spPr>
      </p:pic>
      <p:sp>
        <p:nvSpPr>
          <p:cNvPr id="8" name="Espace réservé du contenu 2"/>
          <p:cNvSpPr>
            <a:spLocks noGrp="1"/>
          </p:cNvSpPr>
          <p:nvPr>
            <p:ph idx="1"/>
          </p:nvPr>
        </p:nvSpPr>
        <p:spPr>
          <a:xfrm>
            <a:off x="6613623" y="1268760"/>
            <a:ext cx="2422873" cy="3240360"/>
          </a:xfrm>
        </p:spPr>
        <p:txBody>
          <a:bodyPr>
            <a:normAutofit/>
          </a:bodyPr>
          <a:lstStyle/>
          <a:p>
            <a:pPr marL="0" indent="0">
              <a:buNone/>
            </a:pPr>
            <a:r>
              <a:rPr lang="fr-FR" sz="2400" dirty="0" smtClean="0"/>
              <a:t>L’intégration se fait toujours sur </a:t>
            </a:r>
            <a:r>
              <a:rPr lang="fr-FR" sz="2400" dirty="0"/>
              <a:t>la </a:t>
            </a:r>
            <a:r>
              <a:rPr lang="fr-FR" sz="2400" dirty="0" smtClean="0"/>
              <a:t>chaîne la plus longue.</a:t>
            </a:r>
          </a:p>
          <a:p>
            <a:pPr marL="0" indent="0">
              <a:buNone/>
            </a:pPr>
            <a:r>
              <a:rPr lang="fr-FR" sz="2400" dirty="0" smtClean="0"/>
              <a:t>Celle qui a nécessité le plus de travail.</a:t>
            </a:r>
          </a:p>
        </p:txBody>
      </p:sp>
    </p:spTree>
    <p:extLst>
      <p:ext uri="{BB962C8B-B14F-4D97-AF65-F5344CB8AC3E}">
        <p14:creationId xmlns:p14="http://schemas.microsoft.com/office/powerpoint/2010/main" val="879772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020" y="908720"/>
            <a:ext cx="8229600" cy="1330191"/>
          </a:xfrm>
        </p:spPr>
        <p:txBody>
          <a:bodyPr>
            <a:normAutofit fontScale="92500" lnSpcReduction="10000"/>
          </a:bodyPr>
          <a:lstStyle/>
          <a:p>
            <a:pPr marL="0" indent="0">
              <a:buNone/>
            </a:pPr>
            <a:r>
              <a:rPr lang="fr-FR" sz="2400" dirty="0" smtClean="0"/>
              <a:t>Comme le processus est décentralisé et </a:t>
            </a:r>
            <a:r>
              <a:rPr lang="fr-FR" sz="2400" dirty="0"/>
              <a:t>que chacun mise sur la </a:t>
            </a:r>
            <a:r>
              <a:rPr lang="fr-FR" sz="2400" dirty="0" smtClean="0"/>
              <a:t>chaîne la plus longue pour lui, statistiquement une seule chaîne va rapidement prendre le dessus, c’est le principe du </a:t>
            </a:r>
            <a:r>
              <a:rPr lang="fr-FR" sz="2400" i="1" dirty="0" smtClean="0"/>
              <a:t>consensus </a:t>
            </a:r>
            <a:r>
              <a:rPr lang="fr-FR" sz="2400" i="1" dirty="0" smtClean="0"/>
              <a:t>émergent</a:t>
            </a:r>
            <a:r>
              <a:rPr lang="fr-FR" sz="2400" i="1" dirty="0"/>
              <a:t> </a:t>
            </a:r>
            <a:r>
              <a:rPr lang="fr-FR" sz="2400" dirty="0" smtClean="0"/>
              <a:t>qui garantit l’ordre des blocs.</a:t>
            </a:r>
            <a:r>
              <a:rPr lang="fr-FR" sz="2400" dirty="0" smtClean="0"/>
              <a:t> </a:t>
            </a:r>
            <a:endParaRPr lang="fr-FR" sz="2400" dirty="0" smtClean="0"/>
          </a:p>
          <a:p>
            <a:pPr marL="0" indent="0">
              <a:buNone/>
            </a:pPr>
            <a:endParaRPr lang="fr-FR" sz="2400"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16" y="2325216"/>
            <a:ext cx="6027500" cy="4344144"/>
          </a:xfrm>
          <a:prstGeom prst="rect">
            <a:avLst/>
          </a:prstGeom>
        </p:spPr>
      </p:pic>
      <p:sp>
        <p:nvSpPr>
          <p:cNvPr id="8" name="ZoneTexte 7"/>
          <p:cNvSpPr txBox="1"/>
          <p:nvPr/>
        </p:nvSpPr>
        <p:spPr>
          <a:xfrm>
            <a:off x="6660233" y="3175808"/>
            <a:ext cx="2376264" cy="1477328"/>
          </a:xfrm>
          <a:prstGeom prst="rect">
            <a:avLst/>
          </a:prstGeom>
          <a:noFill/>
        </p:spPr>
        <p:txBody>
          <a:bodyPr wrap="square" rtlCol="0">
            <a:spAutoFit/>
          </a:bodyPr>
          <a:lstStyle/>
          <a:p>
            <a:r>
              <a:rPr lang="fr-FR" dirty="0"/>
              <a:t>Sont définitivement validés, les blocs qui ont au moins 5 blocs validés au dessus.</a:t>
            </a:r>
            <a:endParaRPr lang="fr-FR" i="1" dirty="0"/>
          </a:p>
          <a:p>
            <a:endParaRPr lang="fr-FR" dirty="0"/>
          </a:p>
        </p:txBody>
      </p:sp>
      <p:sp>
        <p:nvSpPr>
          <p:cNvPr id="10"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spTree>
    <p:extLst>
      <p:ext uri="{BB962C8B-B14F-4D97-AF65-F5344CB8AC3E}">
        <p14:creationId xmlns:p14="http://schemas.microsoft.com/office/powerpoint/2010/main" val="133224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020" y="874673"/>
            <a:ext cx="8229600" cy="1330191"/>
          </a:xfrm>
        </p:spPr>
        <p:txBody>
          <a:bodyPr>
            <a:normAutofit/>
          </a:bodyPr>
          <a:lstStyle/>
          <a:p>
            <a:pPr marL="0" indent="0">
              <a:buNone/>
            </a:pPr>
            <a:r>
              <a:rPr lang="fr-FR" sz="2400" dirty="0"/>
              <a:t>La </a:t>
            </a:r>
            <a:r>
              <a:rPr lang="fr-FR" sz="2400" dirty="0" smtClean="0"/>
              <a:t>chaîne est immuable. </a:t>
            </a:r>
            <a:r>
              <a:rPr lang="fr-FR" sz="2400" dirty="0" smtClean="0"/>
              <a:t>Si </a:t>
            </a:r>
            <a:r>
              <a:rPr lang="fr-FR" sz="2400" dirty="0" smtClean="0"/>
              <a:t>l’on veut </a:t>
            </a:r>
            <a:r>
              <a:rPr lang="fr-FR" sz="2400" dirty="0" smtClean="0"/>
              <a:t>la corrompre </a:t>
            </a:r>
            <a:r>
              <a:rPr lang="fr-FR" sz="2400" dirty="0" smtClean="0"/>
              <a:t>pour réaliser une double dépense, il faudra recalculer le bloc de la transaction douteuse et tout ceux qui sont au dessus.</a:t>
            </a:r>
            <a:endParaRPr lang="fr-FR" sz="2400" i="1"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125644"/>
            <a:ext cx="7056784" cy="4543716"/>
          </a:xfrm>
          <a:prstGeom prst="rect">
            <a:avLst/>
          </a:prstGeom>
        </p:spPr>
      </p:pic>
      <p:sp>
        <p:nvSpPr>
          <p:cNvPr id="6"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spTree>
    <p:extLst>
      <p:ext uri="{BB962C8B-B14F-4D97-AF65-F5344CB8AC3E}">
        <p14:creationId xmlns:p14="http://schemas.microsoft.com/office/powerpoint/2010/main" val="856398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020" y="874673"/>
            <a:ext cx="8229600" cy="5578663"/>
          </a:xfrm>
        </p:spPr>
        <p:txBody>
          <a:bodyPr>
            <a:normAutofit fontScale="92500" lnSpcReduction="10000"/>
          </a:bodyPr>
          <a:lstStyle/>
          <a:p>
            <a:pPr marL="0" indent="0">
              <a:buNone/>
            </a:pPr>
            <a:r>
              <a:rPr lang="fr-FR" sz="2400" dirty="0"/>
              <a:t>« Si la majorité de la puissance </a:t>
            </a:r>
            <a:r>
              <a:rPr lang="fr-FR" sz="2400" dirty="0" smtClean="0"/>
              <a:t>processeur </a:t>
            </a:r>
            <a:r>
              <a:rPr lang="fr-FR" sz="2400" dirty="0"/>
              <a:t>est contrôlée par des nœuds honnêtes, la chaîne honnête va croître le </a:t>
            </a:r>
            <a:r>
              <a:rPr lang="fr-FR" sz="2400" dirty="0" smtClean="0"/>
              <a:t>plus vite </a:t>
            </a:r>
            <a:r>
              <a:rPr lang="fr-FR" sz="2400" dirty="0"/>
              <a:t>et va distancer toute autre chaîne en compétition. </a:t>
            </a:r>
            <a:r>
              <a:rPr lang="fr-FR" sz="2400" dirty="0" smtClean="0"/>
              <a:t>» (</a:t>
            </a:r>
            <a:r>
              <a:rPr lang="fr-FR" sz="2400" dirty="0" err="1" smtClean="0"/>
              <a:t>Nakamoto</a:t>
            </a:r>
            <a:r>
              <a:rPr lang="fr-FR" sz="2400" dirty="0" smtClean="0"/>
              <a:t>).</a:t>
            </a:r>
          </a:p>
          <a:p>
            <a:pPr marL="0" indent="0">
              <a:buNone/>
            </a:pPr>
            <a:endParaRPr lang="fr-FR" sz="2400" dirty="0" smtClean="0"/>
          </a:p>
          <a:p>
            <a:pPr marL="0" indent="0">
              <a:buNone/>
            </a:pPr>
            <a:r>
              <a:rPr lang="fr-FR" sz="2400" b="1" i="1" dirty="0" smtClean="0"/>
              <a:t>Le consensus émergent est le cœur de </a:t>
            </a:r>
            <a:r>
              <a:rPr lang="fr-FR" sz="2400" b="1" i="1" dirty="0"/>
              <a:t>la chaîne </a:t>
            </a:r>
            <a:r>
              <a:rPr lang="fr-FR" sz="2400" b="1" i="1" dirty="0" smtClean="0"/>
              <a:t>de blocs.</a:t>
            </a:r>
          </a:p>
          <a:p>
            <a:pPr marL="0" indent="0">
              <a:buNone/>
            </a:pPr>
            <a:endParaRPr lang="fr-FR" sz="2400" dirty="0"/>
          </a:p>
          <a:p>
            <a:pPr marL="0" indent="0">
              <a:buNone/>
            </a:pPr>
            <a:r>
              <a:rPr lang="fr-FR" sz="2400" dirty="0" smtClean="0"/>
              <a:t>Pour corrompre la chaîne, il faut disposer d’une puissance de calcul supérieure à celle de l’ensemble des autres. C’est « l’attaque 51% ».</a:t>
            </a:r>
          </a:p>
          <a:p>
            <a:pPr marL="0" indent="0">
              <a:buNone/>
            </a:pPr>
            <a:endParaRPr lang="fr-FR" sz="2400" i="1" dirty="0"/>
          </a:p>
          <a:p>
            <a:pPr marL="0" indent="0">
              <a:buNone/>
            </a:pPr>
            <a:r>
              <a:rPr lang="fr-FR" sz="2400" dirty="0" smtClean="0"/>
              <a:t>Selon R.P. Marco la puissance du réseau est actuellement de 15 millions de </a:t>
            </a:r>
            <a:r>
              <a:rPr lang="fr-FR" sz="2400" dirty="0" err="1" smtClean="0"/>
              <a:t>PetaFLOPS</a:t>
            </a:r>
            <a:r>
              <a:rPr lang="fr-FR" sz="2400" dirty="0" smtClean="0"/>
              <a:t>, soit l’équivalent de plusieurs dizaines de milliers de super-ordinateurs. Même si cette comparaison est trop rapide, elle montre bien la puissance  du réseau actuel.</a:t>
            </a:r>
          </a:p>
          <a:p>
            <a:pPr marL="0" indent="0">
              <a:buNone/>
            </a:pPr>
            <a:endParaRPr lang="fr-FR" sz="2400" i="1" dirty="0">
              <a:hlinkClick r:id="rId2"/>
            </a:endParaRPr>
          </a:p>
          <a:p>
            <a:pPr marL="0" indent="0">
              <a:buNone/>
            </a:pPr>
            <a:endParaRPr lang="fr-FR" sz="1000" i="1" dirty="0" smtClean="0">
              <a:hlinkClick r:id="rId2"/>
            </a:endParaRPr>
          </a:p>
          <a:p>
            <a:pPr marL="0" indent="0">
              <a:buNone/>
            </a:pPr>
            <a:endParaRPr lang="fr-FR" sz="1000" i="1" dirty="0">
              <a:hlinkClick r:id="rId2"/>
            </a:endParaRPr>
          </a:p>
          <a:p>
            <a:pPr marL="0" indent="0">
              <a:buNone/>
            </a:pPr>
            <a:endParaRPr lang="fr-FR" sz="1000" i="1" dirty="0" smtClean="0">
              <a:hlinkClick r:id="rId2"/>
            </a:endParaRPr>
          </a:p>
          <a:p>
            <a:pPr marL="0" indent="0">
              <a:buNone/>
            </a:pPr>
            <a:endParaRPr lang="fr-FR" sz="1000" i="1" dirty="0">
              <a:hlinkClick r:id="rId2"/>
            </a:endParaRPr>
          </a:p>
          <a:p>
            <a:pPr marL="0" indent="0">
              <a:buNone/>
            </a:pPr>
            <a:r>
              <a:rPr lang="fr-FR" sz="1000" i="1" dirty="0" smtClean="0">
                <a:hlinkClick r:id="rId2"/>
              </a:rPr>
              <a:t>https</a:t>
            </a:r>
            <a:r>
              <a:rPr lang="fr-FR" sz="1000" i="1" dirty="0">
                <a:hlinkClick r:id="rId2"/>
              </a:rPr>
              <a:t>://</a:t>
            </a:r>
            <a:r>
              <a:rPr lang="fr-FR" sz="1000" i="1" dirty="0" smtClean="0">
                <a:hlinkClick r:id="rId2"/>
              </a:rPr>
              <a:t>lejournal.cnrs.fr/billets/blockchain-lautre-revolution-venue-du-bitcoin</a:t>
            </a:r>
            <a:endParaRPr lang="fr-FR" sz="1000" i="1" dirty="0" smtClean="0"/>
          </a:p>
        </p:txBody>
      </p:sp>
      <p:sp>
        <p:nvSpPr>
          <p:cNvPr id="5"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spTree>
    <p:extLst>
      <p:ext uri="{BB962C8B-B14F-4D97-AF65-F5344CB8AC3E}">
        <p14:creationId xmlns:p14="http://schemas.microsoft.com/office/powerpoint/2010/main" val="248731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020" y="874673"/>
            <a:ext cx="8229600" cy="4642559"/>
          </a:xfrm>
        </p:spPr>
        <p:txBody>
          <a:bodyPr>
            <a:normAutofit/>
          </a:bodyPr>
          <a:lstStyle/>
          <a:p>
            <a:pPr marL="0" indent="0">
              <a:buNone/>
            </a:pPr>
            <a:r>
              <a:rPr lang="fr-FR" sz="2400" dirty="0" smtClean="0"/>
              <a:t>Le système de Preuve de Travail est très énergivore (240 </a:t>
            </a:r>
            <a:r>
              <a:rPr lang="fr-FR" sz="2400" dirty="0" err="1" smtClean="0"/>
              <a:t>Kwh</a:t>
            </a:r>
            <a:r>
              <a:rPr lang="fr-FR" sz="2400" dirty="0" smtClean="0"/>
              <a:t>) pour un </a:t>
            </a:r>
            <a:r>
              <a:rPr lang="fr-FR" sz="2400" dirty="0" err="1" smtClean="0"/>
              <a:t>Btc</a:t>
            </a:r>
            <a:r>
              <a:rPr lang="fr-FR" sz="2400" dirty="0" smtClean="0"/>
              <a:t> en 2015 par exemple.</a:t>
            </a:r>
          </a:p>
          <a:p>
            <a:pPr marL="0" indent="0">
              <a:buNone/>
            </a:pPr>
            <a:endParaRPr lang="fr-FR" sz="2400" i="1" dirty="0"/>
          </a:p>
          <a:p>
            <a:pPr marL="0" indent="0">
              <a:buNone/>
            </a:pPr>
            <a:r>
              <a:rPr lang="fr-FR" sz="2400" dirty="0" smtClean="0"/>
              <a:t>Des alternatives sont à l’étude dont la </a:t>
            </a:r>
            <a:r>
              <a:rPr lang="fr-FR" sz="2400" i="1" dirty="0" smtClean="0"/>
              <a:t>Proof of </a:t>
            </a:r>
            <a:r>
              <a:rPr lang="fr-FR" sz="2400" i="1" dirty="0" err="1" smtClean="0"/>
              <a:t>Stake</a:t>
            </a:r>
            <a:r>
              <a:rPr lang="fr-FR" sz="2400" i="1" dirty="0" smtClean="0"/>
              <a:t> </a:t>
            </a:r>
            <a:r>
              <a:rPr lang="fr-FR" sz="2400" dirty="0" smtClean="0"/>
              <a:t>(preuve d’intérêt), mais leur sécurité doit encore être démontrée.</a:t>
            </a:r>
          </a:p>
          <a:p>
            <a:pPr marL="0" indent="0">
              <a:buNone/>
            </a:pPr>
            <a:endParaRPr lang="fr-FR" sz="2400" dirty="0"/>
          </a:p>
          <a:p>
            <a:pPr marL="0" indent="0">
              <a:buNone/>
            </a:pPr>
            <a:r>
              <a:rPr lang="fr-FR" sz="2400" dirty="0" smtClean="0"/>
              <a:t>Capacité de moins de 10 transactions par seconde contre 20.000 pour le réseau Visa. </a:t>
            </a:r>
          </a:p>
        </p:txBody>
      </p:sp>
      <p:sp>
        <p:nvSpPr>
          <p:cNvPr id="5" name="Titre 1"/>
          <p:cNvSpPr txBox="1">
            <a:spLocks/>
          </p:cNvSpPr>
          <p:nvPr/>
        </p:nvSpPr>
        <p:spPr>
          <a:xfrm>
            <a:off x="539552"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La chaîne </a:t>
            </a:r>
            <a:r>
              <a:rPr lang="fr-FR" dirty="0"/>
              <a:t>de blocs</a:t>
            </a:r>
          </a:p>
        </p:txBody>
      </p:sp>
    </p:spTree>
    <p:extLst>
      <p:ext uri="{BB962C8B-B14F-4D97-AF65-F5344CB8AC3E}">
        <p14:creationId xmlns:p14="http://schemas.microsoft.com/office/powerpoint/2010/main" val="179563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234679"/>
          </a:xfrm>
        </p:spPr>
        <p:txBody>
          <a:bodyPr/>
          <a:lstStyle/>
          <a:p>
            <a:r>
              <a:rPr lang="fr-FR" dirty="0" smtClean="0"/>
              <a:t>Au-delà des </a:t>
            </a:r>
            <a:r>
              <a:rPr lang="fr-FR" dirty="0" err="1" smtClean="0"/>
              <a:t>Bitcoins</a:t>
            </a:r>
            <a:r>
              <a:rPr lang="fr-FR" dirty="0" smtClean="0"/>
              <a:t/>
            </a:r>
            <a:br>
              <a:rPr lang="fr-FR" dirty="0" smtClean="0"/>
            </a:br>
            <a:r>
              <a:rPr lang="fr-FR" dirty="0" smtClean="0"/>
              <a:t/>
            </a:r>
            <a:br>
              <a:rPr lang="fr-FR" dirty="0" smtClean="0"/>
            </a:br>
            <a:r>
              <a:rPr lang="fr-FR" dirty="0" smtClean="0"/>
              <a:t>Une révolution ?</a:t>
            </a:r>
            <a:endParaRPr lang="fr-FR" dirty="0"/>
          </a:p>
        </p:txBody>
      </p:sp>
      <p:sp>
        <p:nvSpPr>
          <p:cNvPr id="5"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spTree>
    <p:extLst>
      <p:ext uri="{BB962C8B-B14F-4D97-AF65-F5344CB8AC3E}">
        <p14:creationId xmlns:p14="http://schemas.microsoft.com/office/powerpoint/2010/main" val="36831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522711"/>
          </a:xfrm>
        </p:spPr>
        <p:txBody>
          <a:bodyPr>
            <a:normAutofit/>
          </a:bodyPr>
          <a:lstStyle/>
          <a:p>
            <a:r>
              <a:rPr lang="fr-FR" sz="2800" dirty="0" smtClean="0"/>
              <a:t>Un système autonome de gestion de la défiance</a:t>
            </a:r>
            <a:br>
              <a:rPr lang="fr-FR" sz="2800" dirty="0" smtClean="0"/>
            </a:br>
            <a:r>
              <a:rPr lang="fr-FR" sz="2800" dirty="0" smtClean="0"/>
              <a:t/>
            </a:r>
            <a:br>
              <a:rPr lang="fr-FR" sz="2800" dirty="0" smtClean="0"/>
            </a:br>
            <a:r>
              <a:rPr lang="fr-FR" sz="2800" dirty="0" smtClean="0"/>
              <a:t>soit :</a:t>
            </a:r>
            <a:r>
              <a:rPr lang="fr-FR" sz="2800" dirty="0"/>
              <a:t/>
            </a:r>
            <a:br>
              <a:rPr lang="fr-FR" sz="2800" dirty="0"/>
            </a:br>
            <a:r>
              <a:rPr lang="fr-FR" sz="2800" dirty="0" smtClean="0"/>
              <a:t/>
            </a:r>
            <a:br>
              <a:rPr lang="fr-FR" sz="2800" dirty="0" smtClean="0"/>
            </a:br>
            <a:r>
              <a:rPr lang="fr-FR" sz="2800" dirty="0" smtClean="0"/>
              <a:t>Un système de désintermédiation de la confiance</a:t>
            </a:r>
            <a:endParaRPr lang="fr-FR" sz="2800" dirty="0"/>
          </a:p>
        </p:txBody>
      </p:sp>
      <p:sp>
        <p:nvSpPr>
          <p:cNvPr id="5" name="Titre 1"/>
          <p:cNvSpPr txBox="1">
            <a:spLocks/>
          </p:cNvSpPr>
          <p:nvPr/>
        </p:nvSpPr>
        <p:spPr>
          <a:xfrm>
            <a:off x="457200" y="42999"/>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sp>
        <p:nvSpPr>
          <p:cNvPr id="6" name="Titre 1"/>
          <p:cNvSpPr txBox="1">
            <a:spLocks/>
          </p:cNvSpPr>
          <p:nvPr/>
        </p:nvSpPr>
        <p:spPr>
          <a:xfrm>
            <a:off x="457200" y="44624"/>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La chaîne de blocs</a:t>
            </a:r>
          </a:p>
        </p:txBody>
      </p:sp>
    </p:spTree>
    <p:extLst>
      <p:ext uri="{BB962C8B-B14F-4D97-AF65-F5344CB8AC3E}">
        <p14:creationId xmlns:p14="http://schemas.microsoft.com/office/powerpoint/2010/main" val="364394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Au-delà des </a:t>
            </a:r>
            <a:r>
              <a:rPr lang="fr-FR" dirty="0" err="1" smtClean="0"/>
              <a:t>Bitcoins</a:t>
            </a:r>
            <a:endParaRPr lang="fr-FR" dirty="0"/>
          </a:p>
        </p:txBody>
      </p:sp>
      <p:sp>
        <p:nvSpPr>
          <p:cNvPr id="3" name="Espace réservé du contenu 2"/>
          <p:cNvSpPr>
            <a:spLocks noGrp="1"/>
          </p:cNvSpPr>
          <p:nvPr>
            <p:ph idx="1"/>
          </p:nvPr>
        </p:nvSpPr>
        <p:spPr>
          <a:xfrm>
            <a:off x="561020" y="874673"/>
            <a:ext cx="8229600" cy="5434647"/>
          </a:xfrm>
        </p:spPr>
        <p:txBody>
          <a:bodyPr>
            <a:normAutofit fontScale="92500"/>
          </a:bodyPr>
          <a:lstStyle/>
          <a:p>
            <a:pPr marL="0" indent="0">
              <a:buNone/>
            </a:pPr>
            <a:endParaRPr lang="fr-FR" sz="2400" dirty="0" smtClean="0"/>
          </a:p>
          <a:p>
            <a:r>
              <a:rPr lang="fr-FR" sz="2400" dirty="0" smtClean="0"/>
              <a:t>Rien ne limite le mécanisme aux </a:t>
            </a:r>
            <a:r>
              <a:rPr lang="fr-FR" sz="2400" dirty="0" err="1" smtClean="0"/>
              <a:t>Bitcoins</a:t>
            </a:r>
            <a:r>
              <a:rPr lang="fr-FR" sz="2400" dirty="0" smtClean="0"/>
              <a:t>. On peut gérer tout </a:t>
            </a:r>
            <a:r>
              <a:rPr lang="fr-FR" sz="2400" smtClean="0"/>
              <a:t>type d’information.</a:t>
            </a:r>
            <a:endParaRPr lang="fr-FR" sz="2400" dirty="0" smtClean="0"/>
          </a:p>
          <a:p>
            <a:pPr marL="0" indent="0">
              <a:buNone/>
            </a:pPr>
            <a:endParaRPr lang="fr-FR" sz="2400" dirty="0" smtClean="0"/>
          </a:p>
          <a:p>
            <a:r>
              <a:rPr lang="fr-FR" sz="2400" dirty="0"/>
              <a:t>Une fois validé et intégré dans la chaîne, l’information devient immuable.</a:t>
            </a:r>
          </a:p>
          <a:p>
            <a:pPr marL="0" indent="0">
              <a:buNone/>
            </a:pPr>
            <a:endParaRPr lang="fr-FR" sz="2400" dirty="0" smtClean="0"/>
          </a:p>
          <a:p>
            <a:r>
              <a:rPr lang="fr-FR" sz="2400" dirty="0"/>
              <a:t>La chaîne de blocs permet la désintermédiation de tout accord ou le stockage incorruptible de tous type d’information.</a:t>
            </a:r>
            <a:endParaRPr lang="fr-FR" sz="2400" dirty="0" smtClean="0"/>
          </a:p>
          <a:p>
            <a:pPr marL="0" indent="0">
              <a:buNone/>
            </a:pPr>
            <a:endParaRPr lang="fr-FR" sz="2400" dirty="0" smtClean="0"/>
          </a:p>
          <a:p>
            <a:r>
              <a:rPr lang="fr-FR" sz="2400" dirty="0" smtClean="0"/>
              <a:t>On dispose d’un mécanisme qui </a:t>
            </a:r>
            <a:r>
              <a:rPr lang="fr-FR" sz="2400" i="1" dirty="0" smtClean="0">
                <a:solidFill>
                  <a:srgbClr val="FF0000"/>
                </a:solidFill>
              </a:rPr>
              <a:t>construit la confiance</a:t>
            </a:r>
            <a:r>
              <a:rPr lang="fr-FR" sz="2400" dirty="0" smtClean="0"/>
              <a:t>.</a:t>
            </a:r>
          </a:p>
          <a:p>
            <a:endParaRPr lang="fr-FR" sz="2400" dirty="0"/>
          </a:p>
          <a:p>
            <a:r>
              <a:rPr lang="fr-FR" sz="2400" dirty="0" smtClean="0"/>
              <a:t>Pour certains c’est une révolution équivalente à celle de l’arrivée du Web.</a:t>
            </a:r>
            <a:endParaRPr lang="fr-FR" sz="2400" dirty="0"/>
          </a:p>
          <a:p>
            <a:pPr marL="0" indent="0">
              <a:buNone/>
            </a:pPr>
            <a:endParaRPr lang="fr-FR" sz="2400" dirty="0" smtClean="0"/>
          </a:p>
          <a:p>
            <a:pPr marL="0" indent="0">
              <a:buNone/>
            </a:pPr>
            <a:endParaRPr lang="fr-FR" sz="2400" dirty="0"/>
          </a:p>
        </p:txBody>
      </p:sp>
    </p:spTree>
    <p:extLst>
      <p:ext uri="{BB962C8B-B14F-4D97-AF65-F5344CB8AC3E}">
        <p14:creationId xmlns:p14="http://schemas.microsoft.com/office/powerpoint/2010/main" val="2778623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Au-delà des </a:t>
            </a:r>
            <a:r>
              <a:rPr lang="fr-FR" dirty="0" err="1" smtClean="0"/>
              <a:t>Bitcoins</a:t>
            </a:r>
            <a:endParaRPr lang="fr-FR" dirty="0"/>
          </a:p>
        </p:txBody>
      </p:sp>
      <p:sp>
        <p:nvSpPr>
          <p:cNvPr id="3" name="Espace réservé du contenu 2"/>
          <p:cNvSpPr>
            <a:spLocks noGrp="1"/>
          </p:cNvSpPr>
          <p:nvPr>
            <p:ph idx="1"/>
          </p:nvPr>
        </p:nvSpPr>
        <p:spPr>
          <a:xfrm>
            <a:off x="561020" y="1018689"/>
            <a:ext cx="8229600" cy="5434647"/>
          </a:xfrm>
        </p:spPr>
        <p:txBody>
          <a:bodyPr>
            <a:normAutofit/>
          </a:bodyPr>
          <a:lstStyle/>
          <a:p>
            <a:r>
              <a:rPr lang="fr-FR" sz="2400" dirty="0"/>
              <a:t>Si le transfert de propriété se fait avec cette technologie, il n’y a plus besoin de notaires pour garantir le propriété.</a:t>
            </a:r>
          </a:p>
          <a:p>
            <a:pPr marL="0" indent="0">
              <a:buNone/>
            </a:pPr>
            <a:endParaRPr lang="fr-FR" sz="2400" dirty="0"/>
          </a:p>
          <a:p>
            <a:r>
              <a:rPr lang="fr-FR" sz="2400" dirty="0"/>
              <a:t>Si les transactions types </a:t>
            </a:r>
            <a:r>
              <a:rPr lang="fr-FR" sz="2400" dirty="0" err="1"/>
              <a:t>Uber</a:t>
            </a:r>
            <a:r>
              <a:rPr lang="fr-FR" sz="2400" dirty="0"/>
              <a:t> se font ainsi, il n’y a plus besoin de la société centralisatrice </a:t>
            </a:r>
            <a:r>
              <a:rPr lang="fr-FR" sz="2400" dirty="0" err="1"/>
              <a:t>Uber</a:t>
            </a:r>
            <a:r>
              <a:rPr lang="fr-FR" sz="2400" dirty="0"/>
              <a:t>.</a:t>
            </a:r>
          </a:p>
          <a:p>
            <a:pPr marL="0" indent="0">
              <a:buNone/>
            </a:pPr>
            <a:endParaRPr lang="fr-FR" sz="2400" dirty="0" smtClean="0"/>
          </a:p>
          <a:p>
            <a:r>
              <a:rPr lang="fr-FR" sz="2400" dirty="0" smtClean="0"/>
              <a:t>Le Honduras veut gérer son cadastre avec une </a:t>
            </a:r>
            <a:r>
              <a:rPr lang="fr-FR" sz="2400" dirty="0"/>
              <a:t>chaîne de </a:t>
            </a:r>
            <a:r>
              <a:rPr lang="fr-FR" sz="2400" dirty="0" smtClean="0"/>
              <a:t>blocs qui code la propriété de parcelles foncières.</a:t>
            </a:r>
          </a:p>
          <a:p>
            <a:pPr marL="0" indent="0">
              <a:buNone/>
            </a:pPr>
            <a:endParaRPr lang="fr-FR" sz="2400" dirty="0"/>
          </a:p>
          <a:p>
            <a:r>
              <a:rPr lang="fr-FR" sz="2400" dirty="0" smtClean="0"/>
              <a:t>On peut généraliser l’approche à tous les </a:t>
            </a:r>
            <a:r>
              <a:rPr lang="fr-FR" sz="2400" i="1" dirty="0" err="1" smtClean="0"/>
              <a:t>smarts</a:t>
            </a:r>
            <a:r>
              <a:rPr lang="fr-FR" sz="2400" i="1" dirty="0" smtClean="0"/>
              <a:t> </a:t>
            </a:r>
            <a:r>
              <a:rPr lang="fr-FR" sz="2400" i="1" dirty="0" err="1" smtClean="0"/>
              <a:t>contracts</a:t>
            </a:r>
            <a:r>
              <a:rPr lang="fr-FR" sz="2400" i="1" dirty="0" smtClean="0"/>
              <a:t> </a:t>
            </a:r>
            <a:r>
              <a:rPr lang="fr-FR" sz="2400" dirty="0" smtClean="0"/>
              <a:t>(on débloque la paiement une fois que la livraison est faite, etc.). </a:t>
            </a:r>
            <a:endParaRPr lang="fr-FR" sz="2400" i="1" dirty="0"/>
          </a:p>
          <a:p>
            <a:pPr marL="0" indent="0">
              <a:buNone/>
            </a:pPr>
            <a:endParaRPr lang="fr-FR" sz="2400" dirty="0"/>
          </a:p>
        </p:txBody>
      </p:sp>
    </p:spTree>
    <p:extLst>
      <p:ext uri="{BB962C8B-B14F-4D97-AF65-F5344CB8AC3E}">
        <p14:creationId xmlns:p14="http://schemas.microsoft.com/office/powerpoint/2010/main" val="3223378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1030783"/>
            <a:ext cx="3800386" cy="52615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pPr marL="0" indent="0"/>
            <a:r>
              <a:rPr lang="fr-FR" dirty="0" err="1" smtClean="0"/>
              <a:t>Darknet</a:t>
            </a:r>
            <a:endParaRPr lang="fr-FR" dirty="0"/>
          </a:p>
        </p:txBody>
      </p:sp>
      <p:sp>
        <p:nvSpPr>
          <p:cNvPr id="3" name="Espace réservé du contenu 2"/>
          <p:cNvSpPr>
            <a:spLocks noGrp="1"/>
          </p:cNvSpPr>
          <p:nvPr>
            <p:ph idx="1"/>
          </p:nvPr>
        </p:nvSpPr>
        <p:spPr>
          <a:xfrm>
            <a:off x="4724400" y="1340767"/>
            <a:ext cx="3417168" cy="4896545"/>
          </a:xfrm>
        </p:spPr>
        <p:txBody>
          <a:bodyPr>
            <a:normAutofit/>
          </a:bodyPr>
          <a:lstStyle/>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lgn="ctr">
              <a:buNone/>
            </a:pPr>
            <a:r>
              <a:rPr lang="fr-FR" sz="3600" dirty="0" smtClean="0"/>
              <a:t>Merci</a:t>
            </a:r>
          </a:p>
        </p:txBody>
      </p:sp>
      <p:sp>
        <p:nvSpPr>
          <p:cNvPr id="6" name="Espace réservé du contenu 2"/>
          <p:cNvSpPr txBox="1">
            <a:spLocks/>
          </p:cNvSpPr>
          <p:nvPr/>
        </p:nvSpPr>
        <p:spPr>
          <a:xfrm>
            <a:off x="609600" y="836712"/>
            <a:ext cx="8229600" cy="4896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2400" dirty="0"/>
          </a:p>
          <a:p>
            <a:pPr marL="0" indent="0">
              <a:buNone/>
            </a:pPr>
            <a:endParaRPr lang="fr-FR" sz="2400" dirty="0"/>
          </a:p>
          <a:p>
            <a:pPr marL="0" indent="0">
              <a:buNone/>
            </a:pPr>
            <a:endParaRPr lang="fr-FR" sz="2400" dirty="0" smtClean="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65" y="1034085"/>
            <a:ext cx="3799297" cy="5258227"/>
          </a:xfrm>
          <a:prstGeom prst="rect">
            <a:avLst/>
          </a:prstGeom>
        </p:spPr>
      </p:pic>
    </p:spTree>
    <p:extLst>
      <p:ext uri="{BB962C8B-B14F-4D97-AF65-F5344CB8AC3E}">
        <p14:creationId xmlns:p14="http://schemas.microsoft.com/office/powerpoint/2010/main" val="3893834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Bitcoins</a:t>
            </a:r>
            <a:endParaRPr lang="fr-FR" dirty="0"/>
          </a:p>
        </p:txBody>
      </p:sp>
      <p:sp>
        <p:nvSpPr>
          <p:cNvPr id="3" name="Espace réservé du contenu 2"/>
          <p:cNvSpPr>
            <a:spLocks noGrp="1"/>
          </p:cNvSpPr>
          <p:nvPr>
            <p:ph idx="1"/>
          </p:nvPr>
        </p:nvSpPr>
        <p:spPr/>
        <p:txBody>
          <a:bodyPr>
            <a:normAutofit/>
          </a:bodyPr>
          <a:lstStyle/>
          <a:p>
            <a:r>
              <a:rPr lang="fr-FR" sz="2400" dirty="0" smtClean="0"/>
              <a:t>Initiée avec les </a:t>
            </a:r>
            <a:r>
              <a:rPr lang="fr-FR" sz="2400" dirty="0" err="1" smtClean="0"/>
              <a:t>Bitcoins</a:t>
            </a:r>
            <a:r>
              <a:rPr lang="fr-FR" sz="2400" dirty="0" smtClean="0"/>
              <a:t> proposés en novembre 2008 par un post anonyme : </a:t>
            </a:r>
            <a:r>
              <a:rPr lang="fr-FR" sz="2400" dirty="0"/>
              <a:t>Satoshi </a:t>
            </a:r>
            <a:r>
              <a:rPr lang="fr-FR" sz="2400" dirty="0" err="1" smtClean="0"/>
              <a:t>Nakamoto</a:t>
            </a:r>
            <a:r>
              <a:rPr lang="fr-FR" sz="2400" dirty="0" smtClean="0"/>
              <a:t>, </a:t>
            </a:r>
            <a:r>
              <a:rPr lang="fr-FR" sz="2400" i="1" dirty="0" err="1" smtClean="0"/>
              <a:t>Bitcoin</a:t>
            </a:r>
            <a:r>
              <a:rPr lang="fr-FR" sz="2400" i="1" dirty="0"/>
              <a:t>: A Peer-to-Peer </a:t>
            </a:r>
            <a:r>
              <a:rPr lang="fr-FR" sz="2400" i="1" dirty="0" err="1" smtClean="0"/>
              <a:t>Electronic</a:t>
            </a:r>
            <a:r>
              <a:rPr lang="fr-FR" sz="2400" i="1" dirty="0" smtClean="0"/>
              <a:t> Cash System.</a:t>
            </a:r>
          </a:p>
          <a:p>
            <a:r>
              <a:rPr lang="fr-FR" sz="2400" dirty="0" smtClean="0"/>
              <a:t>Lancés en janvier 2009 avec le minage du premier bloc.</a:t>
            </a:r>
          </a:p>
          <a:p>
            <a:endParaRPr lang="fr-FR" sz="2400" dirty="0" smtClean="0"/>
          </a:p>
          <a:p>
            <a:r>
              <a:rPr lang="fr-FR" sz="2400" dirty="0" smtClean="0"/>
              <a:t>Ce sont :</a:t>
            </a:r>
          </a:p>
          <a:p>
            <a:pPr lvl="1"/>
            <a:r>
              <a:rPr lang="fr-FR" sz="2000" dirty="0" smtClean="0"/>
              <a:t>Des unités de compte.</a:t>
            </a:r>
          </a:p>
          <a:p>
            <a:pPr lvl="1"/>
            <a:r>
              <a:rPr lang="fr-FR" sz="2000" dirty="0" smtClean="0"/>
              <a:t>Fondées sur un </a:t>
            </a:r>
            <a:r>
              <a:rPr lang="fr-FR" sz="2000" dirty="0"/>
              <a:t>système de transactions authentifiées basé sur des protocoles </a:t>
            </a:r>
            <a:r>
              <a:rPr lang="fr-FR" sz="2000" i="1" dirty="0" smtClean="0"/>
              <a:t>décentralisés</a:t>
            </a:r>
            <a:r>
              <a:rPr lang="fr-FR" sz="2000" dirty="0" smtClean="0"/>
              <a:t> </a:t>
            </a:r>
            <a:r>
              <a:rPr lang="fr-FR" sz="2000" dirty="0"/>
              <a:t>et </a:t>
            </a:r>
            <a:r>
              <a:rPr lang="fr-FR" sz="2000" dirty="0" smtClean="0"/>
              <a:t>chiffrés.</a:t>
            </a:r>
          </a:p>
          <a:p>
            <a:pPr lvl="1"/>
            <a:r>
              <a:rPr lang="fr-FR" sz="2000" dirty="0" smtClean="0"/>
              <a:t>Pas </a:t>
            </a:r>
            <a:r>
              <a:rPr lang="fr-FR" sz="2000" dirty="0"/>
              <a:t>une monnaie au sens légal du terme, mais elles </a:t>
            </a:r>
            <a:r>
              <a:rPr lang="fr-FR" sz="2000" dirty="0" smtClean="0"/>
              <a:t>reposent </a:t>
            </a:r>
            <a:r>
              <a:rPr lang="fr-FR" sz="2000" dirty="0"/>
              <a:t>sur les mêmes principes que la monnaie fiduciaire, c’est-à-dire que leur </a:t>
            </a:r>
            <a:r>
              <a:rPr lang="fr-FR" sz="2000" dirty="0" smtClean="0"/>
              <a:t>valeur ne </a:t>
            </a:r>
            <a:r>
              <a:rPr lang="fr-FR" sz="2000" dirty="0"/>
              <a:t>dépend pas de leurs caractéristiques intrinsèques, mais seulement de la </a:t>
            </a:r>
            <a:r>
              <a:rPr lang="fr-FR" sz="2000" dirty="0" smtClean="0"/>
              <a:t>confiance qu’on </a:t>
            </a:r>
            <a:r>
              <a:rPr lang="fr-FR" sz="2000" dirty="0"/>
              <a:t>leur porte.</a:t>
            </a:r>
            <a:endParaRPr lang="fr-FR" sz="2000" dirty="0" smtClean="0"/>
          </a:p>
        </p:txBody>
      </p:sp>
    </p:spTree>
    <p:extLst>
      <p:ext uri="{BB962C8B-B14F-4D97-AF65-F5344CB8AC3E}">
        <p14:creationId xmlns:p14="http://schemas.microsoft.com/office/powerpoint/2010/main" val="94126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Bitcoins</a:t>
            </a:r>
            <a:endParaRPr lang="fr-FR" dirty="0"/>
          </a:p>
        </p:txBody>
      </p:sp>
      <p:sp>
        <p:nvSpPr>
          <p:cNvPr id="6" name="Rectangle 5"/>
          <p:cNvSpPr/>
          <p:nvPr/>
        </p:nvSpPr>
        <p:spPr>
          <a:xfrm>
            <a:off x="827584" y="5867980"/>
            <a:ext cx="2775953" cy="369332"/>
          </a:xfrm>
          <a:prstGeom prst="rect">
            <a:avLst/>
          </a:prstGeom>
        </p:spPr>
        <p:txBody>
          <a:bodyPr wrap="none">
            <a:spAutoFit/>
          </a:bodyPr>
          <a:lstStyle/>
          <a:p>
            <a:r>
              <a:rPr lang="fr-FR" dirty="0" smtClean="0"/>
              <a:t>D’après coinmarketcap.com</a:t>
            </a:r>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9138"/>
            <a:ext cx="9144000" cy="4579723"/>
          </a:xfrm>
          <a:prstGeom prst="rect">
            <a:avLst/>
          </a:prstGeom>
        </p:spPr>
      </p:pic>
    </p:spTree>
    <p:extLst>
      <p:ext uri="{BB962C8B-B14F-4D97-AF65-F5344CB8AC3E}">
        <p14:creationId xmlns:p14="http://schemas.microsoft.com/office/powerpoint/2010/main" val="254697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Transactions</a:t>
            </a:r>
            <a:endParaRPr lang="fr-FR" dirty="0"/>
          </a:p>
        </p:txBody>
      </p:sp>
      <p:sp>
        <p:nvSpPr>
          <p:cNvPr id="3" name="Espace réservé du contenu 2"/>
          <p:cNvSpPr>
            <a:spLocks noGrp="1"/>
          </p:cNvSpPr>
          <p:nvPr>
            <p:ph idx="1"/>
          </p:nvPr>
        </p:nvSpPr>
        <p:spPr>
          <a:xfrm>
            <a:off x="323528" y="1124744"/>
            <a:ext cx="8229600" cy="1080120"/>
          </a:xfrm>
        </p:spPr>
        <p:txBody>
          <a:bodyPr>
            <a:normAutofit/>
          </a:bodyPr>
          <a:lstStyle/>
          <a:p>
            <a:pPr marL="0" indent="0">
              <a:buNone/>
            </a:pPr>
            <a:r>
              <a:rPr lang="fr-FR" sz="2000" dirty="0" smtClean="0"/>
              <a:t>Transaction : Garantie d’identité et Garantie de propriété</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 y="1959064"/>
            <a:ext cx="8938260" cy="4206240"/>
          </a:xfrm>
          <a:prstGeom prst="rect">
            <a:avLst/>
          </a:prstGeom>
        </p:spPr>
      </p:pic>
    </p:spTree>
    <p:extLst>
      <p:ext uri="{BB962C8B-B14F-4D97-AF65-F5344CB8AC3E}">
        <p14:creationId xmlns:p14="http://schemas.microsoft.com/office/powerpoint/2010/main" val="55423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problème de la </a:t>
            </a:r>
            <a:r>
              <a:rPr lang="fr-FR" dirty="0"/>
              <a:t>d</a:t>
            </a:r>
            <a:r>
              <a:rPr lang="fr-FR" dirty="0" smtClean="0"/>
              <a:t>écentralisation</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458237"/>
            <a:ext cx="5544616" cy="3563051"/>
          </a:xfrm>
          <a:prstGeom prst="rect">
            <a:avLst/>
          </a:prstGeom>
        </p:spPr>
      </p:pic>
      <p:sp>
        <p:nvSpPr>
          <p:cNvPr id="6" name="Espace réservé du contenu 2"/>
          <p:cNvSpPr txBox="1">
            <a:spLocks/>
          </p:cNvSpPr>
          <p:nvPr/>
        </p:nvSpPr>
        <p:spPr>
          <a:xfrm>
            <a:off x="395536" y="836712"/>
            <a:ext cx="82296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400" dirty="0" smtClean="0"/>
              <a:t>Un réseau « P2P » donc sans autorité centrale.</a:t>
            </a:r>
          </a:p>
          <a:p>
            <a:pPr marL="0" indent="0" algn="ctr">
              <a:buFont typeface="Arial" pitchFamily="34" charset="0"/>
              <a:buNone/>
            </a:pPr>
            <a:r>
              <a:rPr lang="fr-FR" sz="2400" dirty="0" smtClean="0"/>
              <a:t>Les </a:t>
            </a:r>
            <a:r>
              <a:rPr lang="fr-FR" sz="2400" i="1" dirty="0" smtClean="0"/>
              <a:t>mineurs</a:t>
            </a:r>
            <a:r>
              <a:rPr lang="fr-FR" sz="2400" dirty="0" smtClean="0"/>
              <a:t> sont chargés de valider les transactions.</a:t>
            </a:r>
          </a:p>
          <a:p>
            <a:pPr marL="0" indent="0" algn="ctr">
              <a:buFont typeface="Arial" pitchFamily="34" charset="0"/>
              <a:buNone/>
            </a:pPr>
            <a:r>
              <a:rPr lang="fr-FR" sz="2400" dirty="0" smtClean="0"/>
              <a:t>Ils sont rémunérés en créant des </a:t>
            </a:r>
            <a:r>
              <a:rPr lang="fr-FR" sz="2400" dirty="0" err="1" smtClean="0"/>
              <a:t>Bitcoins</a:t>
            </a:r>
            <a:r>
              <a:rPr lang="fr-FR" sz="2400" dirty="0" smtClean="0"/>
              <a:t>.</a:t>
            </a:r>
            <a:endParaRPr lang="fr-FR" sz="2400" dirty="0"/>
          </a:p>
        </p:txBody>
      </p:sp>
    </p:spTree>
    <p:extLst>
      <p:ext uri="{BB962C8B-B14F-4D97-AF65-F5344CB8AC3E}">
        <p14:creationId xmlns:p14="http://schemas.microsoft.com/office/powerpoint/2010/main" val="261585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Transactions</a:t>
            </a:r>
            <a:endParaRPr lang="fr-FR" dirty="0"/>
          </a:p>
        </p:txBody>
      </p:sp>
      <p:sp>
        <p:nvSpPr>
          <p:cNvPr id="3" name="Espace réservé du contenu 2"/>
          <p:cNvSpPr>
            <a:spLocks noGrp="1"/>
          </p:cNvSpPr>
          <p:nvPr>
            <p:ph idx="1"/>
          </p:nvPr>
        </p:nvSpPr>
        <p:spPr>
          <a:xfrm>
            <a:off x="457200" y="1052737"/>
            <a:ext cx="8229600" cy="864096"/>
          </a:xfrm>
        </p:spPr>
        <p:txBody>
          <a:bodyPr>
            <a:normAutofit/>
          </a:bodyPr>
          <a:lstStyle/>
          <a:p>
            <a:pPr marL="0" indent="0">
              <a:buNone/>
            </a:pPr>
            <a:r>
              <a:rPr lang="fr-FR" sz="2400" dirty="0" smtClean="0"/>
              <a:t>Habituellement, on utilise un « grand livre » qui centralise toutes les transactions.</a:t>
            </a:r>
            <a:endParaRPr lang="fr-FR" sz="2400" dirty="0"/>
          </a:p>
          <a:p>
            <a:endParaRPr lang="fr-FR" sz="200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76" y="2297629"/>
            <a:ext cx="8604448" cy="2859563"/>
          </a:xfrm>
          <a:prstGeom prst="rect">
            <a:avLst/>
          </a:prstGeom>
        </p:spPr>
      </p:pic>
    </p:spTree>
    <p:extLst>
      <p:ext uri="{BB962C8B-B14F-4D97-AF65-F5344CB8AC3E}">
        <p14:creationId xmlns:p14="http://schemas.microsoft.com/office/powerpoint/2010/main" val="260755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Gestion de la double dépense</a:t>
            </a:r>
            <a:endParaRPr lang="fr-FR" dirty="0"/>
          </a:p>
        </p:txBody>
      </p:sp>
      <p:sp>
        <p:nvSpPr>
          <p:cNvPr id="3" name="Espace réservé du contenu 2"/>
          <p:cNvSpPr>
            <a:spLocks noGrp="1"/>
          </p:cNvSpPr>
          <p:nvPr>
            <p:ph idx="1"/>
          </p:nvPr>
        </p:nvSpPr>
        <p:spPr>
          <a:xfrm>
            <a:off x="390465" y="836712"/>
            <a:ext cx="8363070" cy="576064"/>
          </a:xfrm>
        </p:spPr>
        <p:txBody>
          <a:bodyPr>
            <a:normAutofit/>
          </a:bodyPr>
          <a:lstStyle/>
          <a:p>
            <a:pPr marL="0" indent="0">
              <a:buNone/>
            </a:pPr>
            <a:r>
              <a:rPr lang="fr-FR" sz="2400" dirty="0" smtClean="0"/>
              <a:t>Ici, le système est décentralisé, il n’y a pas de grand livre unique</a:t>
            </a:r>
            <a:endParaRPr lang="fr-FR" sz="2400" dirty="0"/>
          </a:p>
          <a:p>
            <a:endParaRPr lang="fr-FR" sz="200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40" y="1563902"/>
            <a:ext cx="7780321" cy="4889434"/>
          </a:xfrm>
          <a:prstGeom prst="rect">
            <a:avLst/>
          </a:prstGeom>
        </p:spPr>
      </p:pic>
    </p:spTree>
    <p:extLst>
      <p:ext uri="{BB962C8B-B14F-4D97-AF65-F5344CB8AC3E}">
        <p14:creationId xmlns:p14="http://schemas.microsoft.com/office/powerpoint/2010/main" val="886357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Gestion de la double dépense</a:t>
            </a:r>
          </a:p>
        </p:txBody>
      </p:sp>
      <p:sp>
        <p:nvSpPr>
          <p:cNvPr id="3" name="Espace réservé du contenu 2"/>
          <p:cNvSpPr>
            <a:spLocks noGrp="1"/>
          </p:cNvSpPr>
          <p:nvPr>
            <p:ph idx="1"/>
          </p:nvPr>
        </p:nvSpPr>
        <p:spPr>
          <a:xfrm>
            <a:off x="467544" y="1772816"/>
            <a:ext cx="8229600" cy="3384376"/>
          </a:xfrm>
        </p:spPr>
        <p:txBody>
          <a:bodyPr>
            <a:normAutofit/>
          </a:bodyPr>
          <a:lstStyle/>
          <a:p>
            <a:pPr marL="0" indent="0">
              <a:buNone/>
            </a:pPr>
            <a:r>
              <a:rPr lang="fr-FR" sz="2400" dirty="0" smtClean="0"/>
              <a:t>« Nous avons </a:t>
            </a:r>
            <a:r>
              <a:rPr lang="fr-FR" sz="2400" dirty="0"/>
              <a:t>besoin d’une méthode pour que le bénéficiaire sache que le propriétaire </a:t>
            </a:r>
            <a:r>
              <a:rPr lang="fr-FR" sz="2400" dirty="0" smtClean="0"/>
              <a:t>n’a pas </a:t>
            </a:r>
            <a:r>
              <a:rPr lang="fr-FR" sz="2400" dirty="0"/>
              <a:t>déjà signé une transaction auparavant. [...] La seule façon de confirmer </a:t>
            </a:r>
            <a:r>
              <a:rPr lang="fr-FR" sz="2400" dirty="0" smtClean="0"/>
              <a:t>cette absence </a:t>
            </a:r>
            <a:r>
              <a:rPr lang="fr-FR" sz="2400" dirty="0"/>
              <a:t>de transactions est d’être informé de toutes les transactions. Pour faire </a:t>
            </a:r>
            <a:r>
              <a:rPr lang="fr-FR" sz="2400" dirty="0" smtClean="0"/>
              <a:t>ça sans  autorité </a:t>
            </a:r>
            <a:r>
              <a:rPr lang="fr-FR" sz="2400" dirty="0"/>
              <a:t>de confiance, les transactions doivent être annoncées publiquement </a:t>
            </a:r>
            <a:r>
              <a:rPr lang="fr-FR" sz="2400" dirty="0" smtClean="0"/>
              <a:t>et nous </a:t>
            </a:r>
            <a:r>
              <a:rPr lang="fr-FR" sz="2400" dirty="0"/>
              <a:t>avons besoin </a:t>
            </a:r>
            <a:r>
              <a:rPr lang="fr-FR" sz="2400" i="1" dirty="0">
                <a:solidFill>
                  <a:srgbClr val="FF0000"/>
                </a:solidFill>
              </a:rPr>
              <a:t>d’un système où les </a:t>
            </a:r>
            <a:r>
              <a:rPr lang="fr-FR" sz="2400" i="1" dirty="0" smtClean="0">
                <a:solidFill>
                  <a:srgbClr val="FF0000"/>
                </a:solidFill>
              </a:rPr>
              <a:t>participants </a:t>
            </a:r>
            <a:r>
              <a:rPr lang="fr-FR" sz="2400" i="1" dirty="0">
                <a:solidFill>
                  <a:srgbClr val="FF0000"/>
                </a:solidFill>
              </a:rPr>
              <a:t>s’accordent sur un </a:t>
            </a:r>
            <a:r>
              <a:rPr lang="fr-FR" sz="2400" i="1" dirty="0" smtClean="0">
                <a:solidFill>
                  <a:srgbClr val="FF0000"/>
                </a:solidFill>
              </a:rPr>
              <a:t>historique unique</a:t>
            </a:r>
            <a:r>
              <a:rPr lang="fr-FR" sz="2400" dirty="0" smtClean="0">
                <a:solidFill>
                  <a:srgbClr val="FF0000"/>
                </a:solidFill>
              </a:rPr>
              <a:t> </a:t>
            </a:r>
            <a:r>
              <a:rPr lang="fr-FR" sz="2400" dirty="0"/>
              <a:t>de l’ordre dans lequel elles sont </a:t>
            </a:r>
            <a:r>
              <a:rPr lang="fr-FR" sz="2400" dirty="0" smtClean="0"/>
              <a:t>arrivées. » (</a:t>
            </a:r>
            <a:r>
              <a:rPr lang="fr-FR" sz="2400" dirty="0" err="1" smtClean="0"/>
              <a:t>Nakamoto</a:t>
            </a:r>
            <a:r>
              <a:rPr lang="fr-FR" sz="2400" dirty="0" smtClean="0"/>
              <a:t>)</a:t>
            </a:r>
            <a:endParaRPr lang="fr-FR" sz="2400" dirty="0"/>
          </a:p>
        </p:txBody>
      </p:sp>
    </p:spTree>
    <p:extLst>
      <p:ext uri="{BB962C8B-B14F-4D97-AF65-F5344CB8AC3E}">
        <p14:creationId xmlns:p14="http://schemas.microsoft.com/office/powerpoint/2010/main" val="424761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702</Words>
  <Application>Microsoft Office PowerPoint</Application>
  <PresentationFormat>Affichage à l'écran (4:3)</PresentationFormat>
  <Paragraphs>97</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La chaîne de blocs Comment ca marche ?</vt:lpstr>
      <vt:lpstr>Un système autonome de gestion de la défiance  soit :  Un système de désintermédiation de la confiance</vt:lpstr>
      <vt:lpstr>Bitcoins</vt:lpstr>
      <vt:lpstr>Bitcoins</vt:lpstr>
      <vt:lpstr>Transactions</vt:lpstr>
      <vt:lpstr>Le problème de la décentralisation</vt:lpstr>
      <vt:lpstr>Transactions</vt:lpstr>
      <vt:lpstr>Gestion de la double dépense</vt:lpstr>
      <vt:lpstr>Gestion de la double dépense</vt:lpstr>
      <vt:lpstr>Pour être valide, une transaction doit être intégrée dans la chaîne de blocs  Un bloc est un ensemble de transactions. Les blocs sont reliés dans une chaîne qui fixe un ordre immuable.</vt:lpstr>
      <vt:lpstr>Présentation PowerPoint</vt:lpstr>
      <vt:lpstr>Gestion de la double dépense</vt:lpstr>
      <vt:lpstr>Présentation PowerPoint</vt:lpstr>
      <vt:lpstr>Présentation PowerPoint</vt:lpstr>
      <vt:lpstr>Présentation PowerPoint</vt:lpstr>
      <vt:lpstr>Présentation PowerPoint</vt:lpstr>
      <vt:lpstr>Présentation PowerPoint</vt:lpstr>
      <vt:lpstr>Présentation PowerPoint</vt:lpstr>
      <vt:lpstr>Au-delà des Bitcoins  Une révolution ?</vt:lpstr>
      <vt:lpstr>Au-delà des Bitcoins</vt:lpstr>
      <vt:lpstr>Au-delà des Bitcoins</vt:lpstr>
      <vt:lpstr>Darknet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jpr</dc:creator>
  <cp:lastModifiedBy>jpr</cp:lastModifiedBy>
  <cp:revision>242</cp:revision>
  <dcterms:created xsi:type="dcterms:W3CDTF">2016-10-24T09:29:32Z</dcterms:created>
  <dcterms:modified xsi:type="dcterms:W3CDTF">2016-12-06T12:53:24Z</dcterms:modified>
</cp:coreProperties>
</file>